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70" r:id="rId2"/>
    <p:sldId id="301" r:id="rId3"/>
    <p:sldId id="302" r:id="rId4"/>
    <p:sldId id="303" r:id="rId5"/>
    <p:sldId id="304" r:id="rId6"/>
    <p:sldId id="273" r:id="rId7"/>
    <p:sldId id="306" r:id="rId8"/>
    <p:sldId id="307" r:id="rId9"/>
    <p:sldId id="309" r:id="rId10"/>
    <p:sldId id="310" r:id="rId11"/>
    <p:sldId id="311" r:id="rId12"/>
    <p:sldId id="312" r:id="rId13"/>
    <p:sldId id="313" r:id="rId14"/>
    <p:sldId id="314" r:id="rId15"/>
    <p:sldId id="316" r:id="rId16"/>
    <p:sldId id="315" r:id="rId17"/>
    <p:sldId id="317" r:id="rId18"/>
    <p:sldId id="328" r:id="rId19"/>
    <p:sldId id="329" r:id="rId20"/>
    <p:sldId id="330" r:id="rId21"/>
    <p:sldId id="318" r:id="rId22"/>
    <p:sldId id="319" r:id="rId23"/>
    <p:sldId id="321" r:id="rId24"/>
    <p:sldId id="320" r:id="rId25"/>
    <p:sldId id="322" r:id="rId26"/>
    <p:sldId id="325" r:id="rId27"/>
    <p:sldId id="323" r:id="rId28"/>
    <p:sldId id="324" r:id="rId29"/>
    <p:sldId id="327" r:id="rId30"/>
    <p:sldId id="326"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59" autoAdjust="0"/>
    <p:restoredTop sz="94633" autoAdjust="0"/>
  </p:normalViewPr>
  <p:slideViewPr>
    <p:cSldViewPr>
      <p:cViewPr varScale="1">
        <p:scale>
          <a:sx n="74" d="100"/>
          <a:sy n="74" d="100"/>
        </p:scale>
        <p:origin x="-129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442"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98B153D-70E7-4BB2-9884-351BA15FB24C}" type="datetimeFigureOut">
              <a:rPr lang="it-IT" smtClean="0"/>
              <a:pPr/>
              <a:t>10/12/2008</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66B6F71-D771-4212-90F4-3534D7C6BA53}" type="slidenum">
              <a:rPr lang="it-IT" smtClean="0"/>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A5E532F-EE22-4E67-AF3B-A32C7EED7288}" type="datetimeFigureOut">
              <a:rPr lang="en-US"/>
              <a:pPr>
                <a:defRPr/>
              </a:pPr>
              <a:t>12/10/2008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535C393-9737-4FBA-B9E1-35537C2AE578}" type="slidenum">
              <a:rPr lang="en-US"/>
              <a:pPr>
                <a:defRPr/>
              </a:pPr>
              <a:t>‹N›</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kumimoji="0" lang="en-US" sz="6000" b="1" i="1" u="none" strike="noStrike" kern="1200" cap="none" spc="-642" normalizeH="0" baseline="0" noProof="0" dirty="0">
                <a:ln w="11430"/>
                <a:gradFill flip="none" rotWithShape="1">
                  <a:gsLst>
                    <a:gs pos="38000">
                      <a:srgbClr val="C0C0C0"/>
                    </a:gs>
                    <a:gs pos="65000">
                      <a:srgbClr val="FFFFFF"/>
                    </a:gs>
                  </a:gsLst>
                  <a:lin ang="16200000" scaled="1"/>
                  <a:tileRect/>
                </a:gradFill>
                <a:effectLst>
                  <a:outerShdw blurRad="50800" dist="39000" dir="5460000" algn="tl">
                    <a:srgbClr val="000000">
                      <a:alpha val="38000"/>
                    </a:srgbClr>
                  </a:outerShdw>
                </a:effectLst>
                <a:uLnTx/>
                <a:uFillTx/>
                <a:latin typeface="Segoe" pitchFamily="34" charset="0"/>
                <a:ea typeface="+mn-ea"/>
                <a:cs typeface="+mn-cs"/>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C2522A4-D63C-4156-B831-40352772F823}" type="datetimeFigureOut">
              <a:rPr lang="en-US"/>
              <a:pPr>
                <a:defRPr/>
              </a:pPr>
              <a:t>12/10/2008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52CF1E5-4B25-48FA-8D17-F950BFB31C39}" type="slidenum">
              <a:rPr lang="en-US"/>
              <a:pPr>
                <a:defRPr/>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90286E9-28D6-47C3-9EB6-C6FA5BF9FF61}" type="datetimeFigureOut">
              <a:rPr lang="en-US"/>
              <a:pPr>
                <a:defRPr/>
              </a:pPr>
              <a:t>12/10/2008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80A2323-A6A6-4048-8039-A3B3B1200F85}" type="slidenum">
              <a:rPr lang="en-US"/>
              <a:pPr>
                <a:defRPr/>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F524E54-281D-472E-98C4-B1C960F54771}" type="datetimeFigureOut">
              <a:rPr lang="en-US"/>
              <a:pPr>
                <a:defRPr/>
              </a:pPr>
              <a:t>12/10/2008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7B5668C-95B3-421E-898D-912431D77555}" type="slidenum">
              <a:rPr lang="en-US"/>
              <a:pPr>
                <a:defRPr/>
              </a:pPr>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28601"/>
            <a:ext cx="8839200" cy="990600"/>
          </a:xfrm>
        </p:spPr>
        <p:txBody>
          <a:bodyPr>
            <a:noAutofit/>
          </a:bodyPr>
          <a:lstStyle>
            <a:lvl1pPr>
              <a:lnSpc>
                <a:spcPct val="90000"/>
              </a:lnSpc>
              <a:defRPr kumimoji="0" lang="en-US" sz="6000" b="1" i="1" u="none" strike="noStrike" kern="1200" cap="none" spc="-642" normalizeH="0" baseline="0" noProof="0" dirty="0">
                <a:ln w="11430"/>
                <a:gradFill flip="none" rotWithShape="1">
                  <a:gsLst>
                    <a:gs pos="38000">
                      <a:srgbClr val="C0C0C0"/>
                    </a:gs>
                    <a:gs pos="65000">
                      <a:srgbClr val="FFFFFF"/>
                    </a:gs>
                  </a:gsLst>
                  <a:lin ang="16200000" scaled="1"/>
                  <a:tileRect/>
                </a:gradFill>
                <a:effectLst>
                  <a:outerShdw blurRad="50800" dist="39000" dir="5460000" algn="tl">
                    <a:srgbClr val="000000">
                      <a:alpha val="38000"/>
                    </a:srgbClr>
                  </a:outerShdw>
                </a:effectLst>
                <a:uLnTx/>
                <a:uFillTx/>
                <a:latin typeface="Segoe" pitchFamily="34" charset="0"/>
                <a:ea typeface="+mn-ea"/>
                <a:cs typeface="+mn-cs"/>
              </a:defRPr>
            </a:lvl1pPr>
          </a:lstStyle>
          <a:p>
            <a:r>
              <a:rPr lang="en-US" noProof="0" smtClean="0"/>
              <a:t>Click to edit Master title style</a:t>
            </a:r>
            <a:endParaRPr lang="en-US" noProof="0"/>
          </a:p>
        </p:txBody>
      </p:sp>
      <p:sp>
        <p:nvSpPr>
          <p:cNvPr id="7" name="Text Placeholder 6"/>
          <p:cNvSpPr>
            <a:spLocks noGrp="1"/>
          </p:cNvSpPr>
          <p:nvPr>
            <p:ph type="body" sz="quarter" idx="10"/>
          </p:nvPr>
        </p:nvSpPr>
        <p:spPr>
          <a:xfrm>
            <a:off x="152400" y="1295400"/>
            <a:ext cx="8839200" cy="5334000"/>
          </a:xfrm>
        </p:spPr>
        <p:txBody>
          <a:bodyPr>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lang="en-US" sz="2800" b="0" kern="1200"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latin typeface="+mn-lt"/>
                <a:ea typeface="+mn-ea"/>
                <a:cs typeface="+mn-cs"/>
              </a:defRPr>
            </a:lvl1pPr>
          </a:lstStyle>
          <a:p>
            <a:pPr lvl="0"/>
            <a:r>
              <a:rPr lang="en-US" noProof="0" smtClean="0"/>
              <a:t>Fare clic per modificare stili del testo dello schema</a:t>
            </a:r>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398540-8C60-4BB2-939B-DE571EFF659E}" type="datetimeFigureOut">
              <a:rPr lang="en-US"/>
              <a:pPr>
                <a:defRPr/>
              </a:pPr>
              <a:t>12/10/2008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081A355-A6AB-44CF-B9E7-3065A6D26952}" type="slidenum">
              <a:rPr lang="en-US"/>
              <a:pPr>
                <a:defRPr/>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46D2BA8-FB6B-43E1-8991-6D3A845F5FE3}" type="datetimeFigureOut">
              <a:rPr lang="en-US"/>
              <a:pPr>
                <a:defRPr/>
              </a:pPr>
              <a:t>12/10/2008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CB32E48-E8C4-4BC8-B7D3-F6A0ED921CAF}" type="slidenum">
              <a:rPr lang="en-US"/>
              <a:pPr>
                <a:defRPr/>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16132B7-633B-4334-9692-01722434B93D}" type="datetimeFigureOut">
              <a:rPr lang="en-US"/>
              <a:pPr>
                <a:defRPr/>
              </a:pPr>
              <a:t>12/10/2008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E72488-E3A8-44CE-963F-4F0F5DE01F03}" type="slidenum">
              <a:rPr lang="en-US"/>
              <a:pPr>
                <a:defRPr/>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54752A5-5ABF-459B-BBD7-09085ADBE675}" type="datetimeFigureOut">
              <a:rPr lang="en-US"/>
              <a:pPr>
                <a:defRPr/>
              </a:pPr>
              <a:t>12/10/2008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AE1E982-0359-4AA3-A2C3-A0DBC57102BD}" type="slidenum">
              <a:rPr lang="en-US"/>
              <a:pPr>
                <a:defRPr/>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048E16F-2B9F-478F-BDC2-EA93F652D73C}" type="datetimeFigureOut">
              <a:rPr lang="en-US"/>
              <a:pPr>
                <a:defRPr/>
              </a:pPr>
              <a:t>12/10/2008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4F1A51B-AA29-4241-B7A7-FD4DD96D0148}" type="slidenum">
              <a:rPr lang="en-US"/>
              <a:pPr>
                <a:defRPr/>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0BE0250-C43D-4F87-BAFD-E6F16CA7D2BB}" type="datetimeFigureOut">
              <a:rPr lang="en-US"/>
              <a:pPr>
                <a:defRPr/>
              </a:pPr>
              <a:t>12/10/2008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D0FA7B2-5B58-41C7-8757-820D442A2C2E}" type="slidenum">
              <a:rPr lang="en-US"/>
              <a:pPr>
                <a:defRPr/>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68E1688-F734-4049-A50C-9CF150B1AA16}" type="datetimeFigureOut">
              <a:rPr lang="en-US"/>
              <a:pPr>
                <a:defRPr/>
              </a:pPr>
              <a:t>12/10/2008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779BC96-78B0-450A-B9A7-5D80E705868F}" type="slidenum">
              <a:rPr lang="en-US"/>
              <a:pPr>
                <a:defRPr/>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E9D0B9E-ABCD-4BBF-A9BF-EC97348A8091}" type="datetimeFigureOut">
              <a:rPr lang="en-US"/>
              <a:pPr>
                <a:defRPr/>
              </a:pPr>
              <a:t>12/10/2008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626CA29-3B48-4F6C-B5CE-18585E66F7CC}" type="slidenum">
              <a:rPr lang="en-US"/>
              <a:pPr>
                <a:defRPr/>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D77D779-6553-4987-B89B-69771481C0A1}" type="datetimeFigureOut">
              <a:rPr lang="en-US"/>
              <a:pPr>
                <a:defRPr/>
              </a:pPr>
              <a:t>12/10/2008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5C9F0D1-9840-43E7-A1B9-257C3D9E7CC0}" type="slidenum">
              <a:rPr lang="en-US"/>
              <a:pPr>
                <a:defRPr/>
              </a:pPr>
              <a:t>‹N›</a:t>
            </a:fld>
            <a:endParaRPr lang="en-US"/>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hyperlink" Target="http://www.dotnetmarche.org/"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ctrTitle"/>
          </p:nvPr>
        </p:nvSpPr>
        <p:spPr>
          <a:xfrm>
            <a:off x="133350" y="2933700"/>
            <a:ext cx="8877300" cy="990600"/>
          </a:xfrm>
        </p:spPr>
        <p:txBody>
          <a:bodyPr rtlCol="0"/>
          <a:lstStyle/>
          <a:p>
            <a:pPr eaLnBrk="1" fontAlgn="auto" hangingPunct="1">
              <a:spcAft>
                <a:spcPts val="0"/>
              </a:spcAft>
              <a:defRPr/>
            </a:pPr>
            <a:r>
              <a:rPr smtClean="0"/>
              <a:t>SILVERLIGHT 2 . 0</a:t>
            </a:r>
            <a:br>
              <a:rPr smtClean="0"/>
            </a:br>
            <a:r>
              <a:rPr smtClean="0"/>
              <a:t>a starting point for</a:t>
            </a:r>
            <a:br>
              <a:rPr smtClean="0"/>
            </a:br>
            <a:r>
              <a:rPr smtClean="0"/>
              <a:t>Line  of Business Application</a:t>
            </a:r>
            <a:endParaRPr/>
          </a:p>
        </p:txBody>
      </p:sp>
      <p:sp>
        <p:nvSpPr>
          <p:cNvPr id="5" name="Titolo 1"/>
          <p:cNvSpPr txBox="1">
            <a:spLocks/>
          </p:cNvSpPr>
          <p:nvPr/>
        </p:nvSpPr>
        <p:spPr>
          <a:xfrm>
            <a:off x="228600" y="1219200"/>
            <a:ext cx="8763000" cy="4191000"/>
          </a:xfrm>
          <a:prstGeom prst="rect">
            <a:avLst/>
          </a:prstGeom>
        </p:spPr>
        <p:txBody>
          <a:bodyPr anchor="ctr"/>
          <a:lstStyle/>
          <a:p>
            <a:pPr algn="ctr" fontAlgn="auto">
              <a:lnSpc>
                <a:spcPct val="90000"/>
              </a:lnSpc>
              <a:spcAft>
                <a:spcPts val="0"/>
              </a:spcAft>
              <a:buFont typeface="Arial" pitchFamily="34" charset="0"/>
              <a:buChar char="•"/>
              <a:defRPr/>
            </a:pPr>
            <a:endParaRPr lang="en-US" sz="8000" b="1" i="1" spc="-642" dirty="0">
              <a:ln w="11430"/>
              <a:gradFill flip="none" rotWithShape="1">
                <a:gsLst>
                  <a:gs pos="38000">
                    <a:srgbClr val="C0C0C0"/>
                  </a:gs>
                  <a:gs pos="65000">
                    <a:srgbClr val="FFFFFF"/>
                  </a:gs>
                </a:gsLst>
                <a:lin ang="16200000" scaled="1"/>
                <a:tileRect/>
              </a:gradFill>
              <a:effectLst>
                <a:outerShdw blurRad="50800" dist="39000" dir="5460000" algn="tl">
                  <a:srgbClr val="000000">
                    <a:alpha val="38000"/>
                  </a:srgbClr>
                </a:outerShdw>
              </a:effectLst>
              <a:latin typeface="Segoe" pitchFamily="34" charset="0"/>
              <a:cs typeface="+mn-cs"/>
            </a:endParaRPr>
          </a:p>
        </p:txBody>
      </p:sp>
      <p:pic>
        <p:nvPicPr>
          <p:cNvPr id="4" name="Picture 13" descr="LOGO_Big"/>
          <p:cNvPicPr>
            <a:picLocks noChangeAspect="1" noChangeArrowheads="1"/>
          </p:cNvPicPr>
          <p:nvPr/>
        </p:nvPicPr>
        <p:blipFill>
          <a:blip r:embed="rId2"/>
          <a:srcRect/>
          <a:stretch>
            <a:fillRect/>
          </a:stretch>
        </p:blipFill>
        <p:spPr bwMode="auto">
          <a:xfrm>
            <a:off x="2645569" y="304800"/>
            <a:ext cx="3852862" cy="1223962"/>
          </a:xfrm>
          <a:prstGeom prst="rect">
            <a:avLst/>
          </a:prstGeom>
          <a:noFill/>
          <a:ln w="19050">
            <a:solidFill>
              <a:srgbClr val="FF0000"/>
            </a:solidFill>
            <a:miter lim="800000"/>
            <a:headEnd/>
            <a:tailEnd/>
          </a:ln>
        </p:spPr>
      </p:pic>
      <p:pic>
        <p:nvPicPr>
          <p:cNvPr id="6" name="Immagine 5" descr="Mammuth.jpg"/>
          <p:cNvPicPr>
            <a:picLocks noChangeAspect="1"/>
          </p:cNvPicPr>
          <p:nvPr/>
        </p:nvPicPr>
        <p:blipFill>
          <a:blip r:embed="rId3"/>
          <a:stretch>
            <a:fillRect/>
          </a:stretch>
        </p:blipFill>
        <p:spPr>
          <a:xfrm>
            <a:off x="4222750" y="5943600"/>
            <a:ext cx="698500" cy="6350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iterate type="lt">
                                    <p:tmPct val="10000"/>
                                  </p:iterate>
                                  <p:childTnLst>
                                    <p:set>
                                      <p:cBhvr>
                                        <p:cTn id="13" dur="1" fill="hold">
                                          <p:stCondLst>
                                            <p:cond delay="0"/>
                                          </p:stCondLst>
                                        </p:cTn>
                                        <p:tgtEl>
                                          <p:spTgt spid="2"/>
                                        </p:tgtEl>
                                        <p:attrNameLst>
                                          <p:attrName>style.visibility</p:attrName>
                                        </p:attrNameLst>
                                      </p:cBhvr>
                                      <p:to>
                                        <p:strVal val="visible"/>
                                      </p:to>
                                    </p:set>
                                    <p:animEffect transition="in" filter="fade">
                                      <p:cBhvr>
                                        <p:cTn id="14" dur="2000"/>
                                        <p:tgtEl>
                                          <p:spTgt spid="2"/>
                                        </p:tgtEl>
                                      </p:cBhvr>
                                    </p:animEffect>
                                    <p:anim calcmode="lin" valueType="num">
                                      <p:cBhvr>
                                        <p:cTn id="15" dur="2000" fill="hold"/>
                                        <p:tgtEl>
                                          <p:spTgt spid="2"/>
                                        </p:tgtEl>
                                        <p:attrNameLst>
                                          <p:attrName>ppt_w</p:attrName>
                                        </p:attrNameLst>
                                      </p:cBhvr>
                                      <p:tavLst>
                                        <p:tav tm="0" fmla="#ppt_w*sin(2.5*pi*$)">
                                          <p:val>
                                            <p:fltVal val="0"/>
                                          </p:val>
                                        </p:tav>
                                        <p:tav tm="100000">
                                          <p:val>
                                            <p:fltVal val="1"/>
                                          </p:val>
                                        </p:tav>
                                      </p:tavLst>
                                    </p:anim>
                                    <p:anim calcmode="lin" valueType="num">
                                      <p:cBhvr>
                                        <p:cTn id="16"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p:txBody>
          <a:bodyPr/>
          <a:lstStyle/>
          <a:p>
            <a:r>
              <a:rPr smtClean="0"/>
              <a:t>Architecture Goals</a:t>
            </a:r>
            <a:endParaRPr/>
          </a:p>
        </p:txBody>
      </p:sp>
      <p:sp>
        <p:nvSpPr>
          <p:cNvPr id="5" name="Segnaposto testo 4"/>
          <p:cNvSpPr>
            <a:spLocks noGrp="1"/>
          </p:cNvSpPr>
          <p:nvPr>
            <p:ph type="body" sz="quarter" idx="10"/>
          </p:nvPr>
        </p:nvSpPr>
        <p:spPr/>
        <p:txBody>
          <a:bodyPr/>
          <a:lstStyle/>
          <a:p>
            <a:r>
              <a:rPr b="1" smtClean="0"/>
              <a:t>Multitarget Application – WPF/Silverlight: </a:t>
            </a:r>
          </a:p>
          <a:p>
            <a:r>
              <a:rPr b="0" smtClean="0"/>
              <a:t>you gain advantage from different aspects of those infrastructure, but you also have to face different problems.</a:t>
            </a:r>
          </a:p>
          <a:p>
            <a:r>
              <a:rPr sz="2200" smtClean="0"/>
              <a:t>Silverlight – pro:</a:t>
            </a:r>
          </a:p>
          <a:p>
            <a:pPr>
              <a:buFont typeface="Arial" pitchFamily="34" charset="0"/>
              <a:buChar char="•"/>
            </a:pPr>
            <a:r>
              <a:rPr sz="2200" b="0" smtClean="0"/>
              <a:t>grants an easier deployiment experience</a:t>
            </a:r>
          </a:p>
          <a:p>
            <a:pPr>
              <a:buFont typeface="Arial" pitchFamily="34" charset="0"/>
              <a:buChar char="•"/>
            </a:pPr>
            <a:r>
              <a:rPr sz="2200" b="0" smtClean="0"/>
              <a:t>you can reach a wider range of users</a:t>
            </a:r>
          </a:p>
          <a:p>
            <a:pPr>
              <a:buFont typeface="Arial" pitchFamily="34" charset="0"/>
              <a:buChar char="•"/>
            </a:pPr>
            <a:r>
              <a:rPr sz="2200" b="0" smtClean="0"/>
              <a:t>updates are delivered on the fly</a:t>
            </a:r>
          </a:p>
          <a:p>
            <a:pPr>
              <a:buFont typeface="Arial" pitchFamily="34" charset="0"/>
              <a:buChar char="•"/>
            </a:pPr>
            <a:r>
              <a:rPr sz="2200" b="0" smtClean="0"/>
              <a:t>Low level system requirements (a browser and a connection)</a:t>
            </a:r>
          </a:p>
          <a:p>
            <a:r>
              <a:rPr sz="2200" smtClean="0"/>
              <a:t>Silverlight – Contro:</a:t>
            </a:r>
          </a:p>
          <a:p>
            <a:pPr>
              <a:buFont typeface="Arial" pitchFamily="34" charset="0"/>
              <a:buChar char="•"/>
            </a:pPr>
            <a:r>
              <a:rPr sz="2200" b="0" smtClean="0"/>
              <a:t>Interaction with datasources through webservices</a:t>
            </a:r>
          </a:p>
          <a:p>
            <a:pPr>
              <a:buFont typeface="Arial" pitchFamily="34" charset="0"/>
              <a:buChar char="•"/>
            </a:pPr>
            <a:r>
              <a:rPr sz="2200" b="0" smtClean="0"/>
              <a:t>Totally Async programming model</a:t>
            </a:r>
          </a:p>
          <a:p>
            <a:pPr>
              <a:buFont typeface="Arial" pitchFamily="34" charset="0"/>
              <a:buChar char="•"/>
            </a:pPr>
            <a:r>
              <a:rPr sz="2200" b="0" smtClean="0"/>
              <a:t>Contain the size of the application to reduce download times.</a:t>
            </a:r>
          </a:p>
          <a:p>
            <a:pPr>
              <a:buFont typeface="Arial" pitchFamily="34" charset="0"/>
              <a:buChar char="•"/>
            </a:pPr>
            <a:r>
              <a:rPr sz="2200" b="0" smtClean="0"/>
              <a:t>Strict security model</a:t>
            </a:r>
            <a:endParaRPr sz="2200" b="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left)">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additive="base">
                                        <p:cTn id="1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 calcmode="lin" valueType="num">
                                      <p:cBhvr additive="base">
                                        <p:cTn id="2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5" end="5"/>
                                            </p:txEl>
                                          </p:spTgt>
                                        </p:tgtEl>
                                        <p:attrNameLst>
                                          <p:attrName>style.visibility</p:attrName>
                                        </p:attrNameLst>
                                      </p:cBhvr>
                                      <p:to>
                                        <p:strVal val="visible"/>
                                      </p:to>
                                    </p:set>
                                    <p:anim calcmode="lin" valueType="num">
                                      <p:cBhvr additive="base">
                                        <p:cTn id="29"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anim calcmode="lin" valueType="num">
                                      <p:cBhvr additive="base">
                                        <p:cTn id="3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txEl>
                                              <p:pRg st="7" end="7"/>
                                            </p:txEl>
                                          </p:spTgt>
                                        </p:tgtEl>
                                        <p:attrNameLst>
                                          <p:attrName>style.visibility</p:attrName>
                                        </p:attrNameLst>
                                      </p:cBhvr>
                                      <p:to>
                                        <p:strVal val="visible"/>
                                      </p:to>
                                    </p:set>
                                    <p:anim calcmode="lin" valueType="num">
                                      <p:cBhvr additive="base">
                                        <p:cTn id="39"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
                                            <p:txEl>
                                              <p:pRg st="8" end="8"/>
                                            </p:txEl>
                                          </p:spTgt>
                                        </p:tgtEl>
                                        <p:attrNameLst>
                                          <p:attrName>style.visibility</p:attrName>
                                        </p:attrNameLst>
                                      </p:cBhvr>
                                      <p:to>
                                        <p:strVal val="visible"/>
                                      </p:to>
                                    </p:set>
                                    <p:anim calcmode="lin" valueType="num">
                                      <p:cBhvr additive="base">
                                        <p:cTn id="43"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8" end="8"/>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txEl>
                                              <p:pRg st="9" end="9"/>
                                            </p:txEl>
                                          </p:spTgt>
                                        </p:tgtEl>
                                        <p:attrNameLst>
                                          <p:attrName>style.visibility</p:attrName>
                                        </p:attrNameLst>
                                      </p:cBhvr>
                                      <p:to>
                                        <p:strVal val="visible"/>
                                      </p:to>
                                    </p:set>
                                    <p:anim calcmode="lin" valueType="num">
                                      <p:cBhvr additive="base">
                                        <p:cTn id="47"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txEl>
                                              <p:pRg st="10" end="10"/>
                                            </p:txEl>
                                          </p:spTgt>
                                        </p:tgtEl>
                                        <p:attrNameLst>
                                          <p:attrName>style.visibility</p:attrName>
                                        </p:attrNameLst>
                                      </p:cBhvr>
                                      <p:to>
                                        <p:strVal val="visible"/>
                                      </p:to>
                                    </p:set>
                                    <p:anim calcmode="lin" valueType="num">
                                      <p:cBhvr additive="base">
                                        <p:cTn id="51"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10" end="10"/>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
                                            <p:txEl>
                                              <p:pRg st="11" end="11"/>
                                            </p:txEl>
                                          </p:spTgt>
                                        </p:tgtEl>
                                        <p:attrNameLst>
                                          <p:attrName>style.visibility</p:attrName>
                                        </p:attrNameLst>
                                      </p:cBhvr>
                                      <p:to>
                                        <p:strVal val="visible"/>
                                      </p:to>
                                    </p:set>
                                    <p:anim calcmode="lin" valueType="num">
                                      <p:cBhvr additive="base">
                                        <p:cTn id="55"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p:txBody>
          <a:bodyPr/>
          <a:lstStyle/>
          <a:p>
            <a:r>
              <a:rPr smtClean="0"/>
              <a:t>Architecture Goals</a:t>
            </a:r>
            <a:endParaRPr/>
          </a:p>
        </p:txBody>
      </p:sp>
      <p:sp>
        <p:nvSpPr>
          <p:cNvPr id="5" name="Segnaposto testo 4"/>
          <p:cNvSpPr>
            <a:spLocks noGrp="1"/>
          </p:cNvSpPr>
          <p:nvPr>
            <p:ph type="body" sz="quarter" idx="10"/>
          </p:nvPr>
        </p:nvSpPr>
        <p:spPr/>
        <p:txBody>
          <a:bodyPr/>
          <a:lstStyle/>
          <a:p>
            <a:r>
              <a:rPr sz="2400" smtClean="0"/>
              <a:t>WPF - pro:</a:t>
            </a:r>
          </a:p>
          <a:p>
            <a:pPr>
              <a:buFont typeface="Arial" pitchFamily="34" charset="0"/>
              <a:buChar char="•"/>
            </a:pPr>
            <a:r>
              <a:rPr sz="2400" smtClean="0"/>
              <a:t>Richer experience and powerful controls for your UI.</a:t>
            </a:r>
          </a:p>
          <a:p>
            <a:pPr>
              <a:buFont typeface="Arial" pitchFamily="34" charset="0"/>
              <a:buChar char="•"/>
            </a:pPr>
            <a:r>
              <a:rPr sz="2400" smtClean="0"/>
              <a:t>Total control on your application</a:t>
            </a:r>
          </a:p>
          <a:p>
            <a:pPr>
              <a:buFont typeface="Arial" pitchFamily="34" charset="0"/>
              <a:buChar char="•"/>
            </a:pPr>
            <a:r>
              <a:rPr sz="2400" smtClean="0"/>
              <a:t>Sync and Async programming model</a:t>
            </a:r>
          </a:p>
          <a:p>
            <a:pPr>
              <a:buFont typeface="Arial" pitchFamily="34" charset="0"/>
              <a:buChar char="•"/>
            </a:pPr>
            <a:r>
              <a:rPr sz="2400" smtClean="0"/>
              <a:t>Several way to access datasources</a:t>
            </a:r>
          </a:p>
          <a:p>
            <a:r>
              <a:rPr sz="2400" smtClean="0"/>
              <a:t>WPF – Contro:</a:t>
            </a:r>
          </a:p>
          <a:p>
            <a:pPr>
              <a:buFont typeface="Arial" pitchFamily="34" charset="0"/>
              <a:buChar char="•"/>
            </a:pPr>
            <a:r>
              <a:rPr sz="2400" smtClean="0"/>
              <a:t>Higher system requirements </a:t>
            </a:r>
          </a:p>
          <a:p>
            <a:pPr>
              <a:buFont typeface="Arial" pitchFamily="34" charset="0"/>
              <a:buChar char="•"/>
            </a:pPr>
            <a:r>
              <a:rPr sz="2400" smtClean="0"/>
              <a:t>A Deployment project is needed</a:t>
            </a:r>
          </a:p>
          <a:p>
            <a:pPr>
              <a:buFont typeface="Arial" pitchFamily="34" charset="0"/>
              <a:buChar char="•"/>
            </a:pPr>
            <a:r>
              <a:rPr sz="2400" smtClean="0"/>
              <a:t>Updates delivered through service packs or patches</a:t>
            </a:r>
            <a:endParaRPr sz="240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 calcmode="lin" valueType="num">
                                      <p:cBhvr additive="base">
                                        <p:cTn id="2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
                                            <p:txEl>
                                              <p:pRg st="5" end="5"/>
                                            </p:txEl>
                                          </p:spTgt>
                                        </p:tgtEl>
                                        <p:attrNameLst>
                                          <p:attrName>style.visibility</p:attrName>
                                        </p:attrNameLst>
                                      </p:cBhvr>
                                      <p:to>
                                        <p:strVal val="visible"/>
                                      </p:to>
                                    </p:set>
                                    <p:anim calcmode="lin" valueType="num">
                                      <p:cBhvr additive="base">
                                        <p:cTn id="29"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anim calcmode="lin" valueType="num">
                                      <p:cBhvr additive="base">
                                        <p:cTn id="3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 calcmode="lin" valueType="num">
                                      <p:cBhvr additive="base">
                                        <p:cTn id="37"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8" end="8"/>
                                            </p:txEl>
                                          </p:spTgt>
                                        </p:tgtEl>
                                        <p:attrNameLst>
                                          <p:attrName>style.visibility</p:attrName>
                                        </p:attrNameLst>
                                      </p:cBhvr>
                                      <p:to>
                                        <p:strVal val="visible"/>
                                      </p:to>
                                    </p:set>
                                    <p:anim calcmode="lin" valueType="num">
                                      <p:cBhvr additive="base">
                                        <p:cTn id="41"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smtClean="0"/>
              <a:t>Architecture</a:t>
            </a:r>
            <a:endParaRPr/>
          </a:p>
        </p:txBody>
      </p:sp>
      <p:sp>
        <p:nvSpPr>
          <p:cNvPr id="3" name="Segnaposto testo 2"/>
          <p:cNvSpPr>
            <a:spLocks noGrp="1"/>
          </p:cNvSpPr>
          <p:nvPr>
            <p:ph type="body" sz="quarter" idx="10"/>
          </p:nvPr>
        </p:nvSpPr>
        <p:spPr/>
        <p:txBody>
          <a:bodyPr/>
          <a:lstStyle/>
          <a:p>
            <a:r>
              <a:rPr smtClean="0"/>
              <a:t>We have to face many and different challenges:</a:t>
            </a:r>
          </a:p>
          <a:p>
            <a:pPr>
              <a:buFont typeface="Arial" pitchFamily="34" charset="0"/>
              <a:buChar char="•"/>
            </a:pPr>
            <a:r>
              <a:rPr smtClean="0"/>
              <a:t>Build different kind of applications (WPF/SL).</a:t>
            </a:r>
          </a:p>
          <a:p>
            <a:pPr>
              <a:buFont typeface="Arial" pitchFamily="34" charset="0"/>
              <a:buChar char="•"/>
            </a:pPr>
            <a:r>
              <a:rPr smtClean="0"/>
              <a:t>Build a pluggable system.</a:t>
            </a:r>
          </a:p>
          <a:p>
            <a:pPr>
              <a:buFont typeface="Arial" pitchFamily="34" charset="0"/>
              <a:buChar char="•"/>
            </a:pPr>
            <a:r>
              <a:rPr smtClean="0"/>
              <a:t>Separate the business/application logic from the UI.</a:t>
            </a:r>
          </a:p>
          <a:p>
            <a:pPr>
              <a:buFont typeface="Arial" pitchFamily="34" charset="0"/>
              <a:buChar char="•"/>
            </a:pPr>
            <a:r>
              <a:rPr smtClean="0"/>
              <a:t>Build different kind of UI (patterns and code reuse).</a:t>
            </a:r>
          </a:p>
          <a:p>
            <a:pPr>
              <a:buFont typeface="Arial" pitchFamily="34" charset="0"/>
              <a:buChar char="•"/>
            </a:pPr>
            <a:r>
              <a:rPr smtClean="0"/>
              <a:t>Different ways to access Data.</a:t>
            </a:r>
          </a:p>
          <a:p>
            <a:pPr>
              <a:buFont typeface="Arial" pitchFamily="34" charset="0"/>
              <a:buChar char="•"/>
            </a:pPr>
            <a:r>
              <a:rPr smtClean="0"/>
              <a:t>Deployment.</a:t>
            </a:r>
          </a:p>
          <a:p>
            <a:pPr>
              <a:buFont typeface="Arial" pitchFamily="34" charset="0"/>
              <a:buChar char="•"/>
            </a:pPr>
            <a:endParaRPr smtClean="0"/>
          </a:p>
          <a:p>
            <a:r>
              <a:rPr smtClean="0"/>
              <a:t>Each Area has its own problems, so it’s better to face them individually (but having however a picture of the whole system to keep an eye on the interactions).</a:t>
            </a:r>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from="(-#ppt_w/2)" to="(#ppt_x)" calcmode="lin" valueType="num">
                                      <p:cBhvr>
                                        <p:cTn id="15" dur="600" fill="hold">
                                          <p:stCondLst>
                                            <p:cond delay="0"/>
                                          </p:stCondLst>
                                        </p:cTn>
                                        <p:tgtEl>
                                          <p:spTgt spid="3">
                                            <p:txEl>
                                              <p:pRg st="1" end="1"/>
                                            </p:txEl>
                                          </p:spTgt>
                                        </p:tgtEl>
                                        <p:attrNameLst>
                                          <p:attrName>ppt_x</p:attrName>
                                        </p:attrNameLst>
                                      </p:cBhvr>
                                    </p:anim>
                                    <p:anim from="0" to="-1.0" calcmode="lin" valueType="num">
                                      <p:cBhvr>
                                        <p:cTn id="16" dur="200" decel="50000" autoRev="1" fill="hold">
                                          <p:stCondLst>
                                            <p:cond delay="600"/>
                                          </p:stCondLst>
                                        </p:cTn>
                                        <p:tgtEl>
                                          <p:spTgt spid="3">
                                            <p:txEl>
                                              <p:pRg st="1" end="1"/>
                                            </p:txEl>
                                          </p:spTgt>
                                        </p:tgtEl>
                                        <p:attrNameLst>
                                          <p:attrName>xshear</p:attrName>
                                        </p:attrNameLst>
                                      </p:cBhvr>
                                    </p:anim>
                                    <p:animScale>
                                      <p:cBhvr>
                                        <p:cTn id="17" dur="200" decel="100000" autoRev="1" fill="hold">
                                          <p:stCondLst>
                                            <p:cond delay="600"/>
                                          </p:stCondLst>
                                        </p:cTn>
                                        <p:tgtEl>
                                          <p:spTgt spid="3">
                                            <p:txEl>
                                              <p:pRg st="1" end="1"/>
                                            </p:txEl>
                                          </p:spTgt>
                                        </p:tgtEl>
                                      </p:cBhvr>
                                      <p:from x="100000" y="100000"/>
                                      <p:to x="80000" y="100000"/>
                                    </p:animScale>
                                    <p:anim by="(#ppt_h/3+#ppt_w*0.1)" calcmode="lin" valueType="num">
                                      <p:cBhvr additive="sum">
                                        <p:cTn id="18" dur="200" decel="100000" autoRev="1" fill="hold">
                                          <p:stCondLst>
                                            <p:cond delay="600"/>
                                          </p:stCondLst>
                                        </p:cTn>
                                        <p:tgtEl>
                                          <p:spTgt spid="3">
                                            <p:txEl>
                                              <p:pRg st="1" end="1"/>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from="(-#ppt_w/2)" to="(#ppt_x)" calcmode="lin" valueType="num">
                                      <p:cBhvr>
                                        <p:cTn id="23" dur="600" fill="hold">
                                          <p:stCondLst>
                                            <p:cond delay="0"/>
                                          </p:stCondLst>
                                        </p:cTn>
                                        <p:tgtEl>
                                          <p:spTgt spid="3">
                                            <p:txEl>
                                              <p:pRg st="2" end="2"/>
                                            </p:txEl>
                                          </p:spTgt>
                                        </p:tgtEl>
                                        <p:attrNameLst>
                                          <p:attrName>ppt_x</p:attrName>
                                        </p:attrNameLst>
                                      </p:cBhvr>
                                    </p:anim>
                                    <p:anim from="0" to="-1.0" calcmode="lin" valueType="num">
                                      <p:cBhvr>
                                        <p:cTn id="24" dur="200" decel="50000" autoRev="1" fill="hold">
                                          <p:stCondLst>
                                            <p:cond delay="600"/>
                                          </p:stCondLst>
                                        </p:cTn>
                                        <p:tgtEl>
                                          <p:spTgt spid="3">
                                            <p:txEl>
                                              <p:pRg st="2" end="2"/>
                                            </p:txEl>
                                          </p:spTgt>
                                        </p:tgtEl>
                                        <p:attrNameLst>
                                          <p:attrName>xshear</p:attrName>
                                        </p:attrNameLst>
                                      </p:cBhvr>
                                    </p:anim>
                                    <p:animScale>
                                      <p:cBhvr>
                                        <p:cTn id="25" dur="200" decel="100000" autoRev="1" fill="hold">
                                          <p:stCondLst>
                                            <p:cond delay="600"/>
                                          </p:stCondLst>
                                        </p:cTn>
                                        <p:tgtEl>
                                          <p:spTgt spid="3">
                                            <p:txEl>
                                              <p:pRg st="2" end="2"/>
                                            </p:txEl>
                                          </p:spTgt>
                                        </p:tgtEl>
                                      </p:cBhvr>
                                      <p:from x="100000" y="100000"/>
                                      <p:to x="80000" y="100000"/>
                                    </p:animScale>
                                    <p:anim by="(#ppt_h/3+#ppt_w*0.1)" calcmode="lin" valueType="num">
                                      <p:cBhvr additive="sum">
                                        <p:cTn id="26"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from="(-#ppt_w/2)" to="(#ppt_x)" calcmode="lin" valueType="num">
                                      <p:cBhvr>
                                        <p:cTn id="31" dur="600" fill="hold">
                                          <p:stCondLst>
                                            <p:cond delay="0"/>
                                          </p:stCondLst>
                                        </p:cTn>
                                        <p:tgtEl>
                                          <p:spTgt spid="3">
                                            <p:txEl>
                                              <p:pRg st="3" end="3"/>
                                            </p:txEl>
                                          </p:spTgt>
                                        </p:tgtEl>
                                        <p:attrNameLst>
                                          <p:attrName>ppt_x</p:attrName>
                                        </p:attrNameLst>
                                      </p:cBhvr>
                                    </p:anim>
                                    <p:anim from="0" to="-1.0" calcmode="lin" valueType="num">
                                      <p:cBhvr>
                                        <p:cTn id="32" dur="200" decel="50000" autoRev="1" fill="hold">
                                          <p:stCondLst>
                                            <p:cond delay="600"/>
                                          </p:stCondLst>
                                        </p:cTn>
                                        <p:tgtEl>
                                          <p:spTgt spid="3">
                                            <p:txEl>
                                              <p:pRg st="3" end="3"/>
                                            </p:txEl>
                                          </p:spTgt>
                                        </p:tgtEl>
                                        <p:attrNameLst>
                                          <p:attrName>xshear</p:attrName>
                                        </p:attrNameLst>
                                      </p:cBhvr>
                                    </p:anim>
                                    <p:animScale>
                                      <p:cBhvr>
                                        <p:cTn id="33" dur="200" decel="100000" autoRev="1" fill="hold">
                                          <p:stCondLst>
                                            <p:cond delay="600"/>
                                          </p:stCondLst>
                                        </p:cTn>
                                        <p:tgtEl>
                                          <p:spTgt spid="3">
                                            <p:txEl>
                                              <p:pRg st="3" end="3"/>
                                            </p:txEl>
                                          </p:spTgt>
                                        </p:tgtEl>
                                      </p:cBhvr>
                                      <p:from x="100000" y="100000"/>
                                      <p:to x="80000" y="100000"/>
                                    </p:animScale>
                                    <p:anim by="(#ppt_h/3+#ppt_w*0.1)" calcmode="lin" valueType="num">
                                      <p:cBhvr additive="sum">
                                        <p:cTn id="34" dur="200" decel="100000" autoRev="1" fill="hold">
                                          <p:stCondLst>
                                            <p:cond delay="600"/>
                                          </p:stCondLst>
                                        </p:cTn>
                                        <p:tgtEl>
                                          <p:spTgt spid="3">
                                            <p:txEl>
                                              <p:pRg st="3" end="3"/>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from="(-#ppt_w/2)" to="(#ppt_x)" calcmode="lin" valueType="num">
                                      <p:cBhvr>
                                        <p:cTn id="39" dur="600" fill="hold">
                                          <p:stCondLst>
                                            <p:cond delay="0"/>
                                          </p:stCondLst>
                                        </p:cTn>
                                        <p:tgtEl>
                                          <p:spTgt spid="3">
                                            <p:txEl>
                                              <p:pRg st="4" end="4"/>
                                            </p:txEl>
                                          </p:spTgt>
                                        </p:tgtEl>
                                        <p:attrNameLst>
                                          <p:attrName>ppt_x</p:attrName>
                                        </p:attrNameLst>
                                      </p:cBhvr>
                                    </p:anim>
                                    <p:anim from="0" to="-1.0" calcmode="lin" valueType="num">
                                      <p:cBhvr>
                                        <p:cTn id="40" dur="200" decel="50000" autoRev="1" fill="hold">
                                          <p:stCondLst>
                                            <p:cond delay="600"/>
                                          </p:stCondLst>
                                        </p:cTn>
                                        <p:tgtEl>
                                          <p:spTgt spid="3">
                                            <p:txEl>
                                              <p:pRg st="4" end="4"/>
                                            </p:txEl>
                                          </p:spTgt>
                                        </p:tgtEl>
                                        <p:attrNameLst>
                                          <p:attrName>xshear</p:attrName>
                                        </p:attrNameLst>
                                      </p:cBhvr>
                                    </p:anim>
                                    <p:animScale>
                                      <p:cBhvr>
                                        <p:cTn id="41" dur="200" decel="100000" autoRev="1" fill="hold">
                                          <p:stCondLst>
                                            <p:cond delay="600"/>
                                          </p:stCondLst>
                                        </p:cTn>
                                        <p:tgtEl>
                                          <p:spTgt spid="3">
                                            <p:txEl>
                                              <p:pRg st="4" end="4"/>
                                            </p:txEl>
                                          </p:spTgt>
                                        </p:tgtEl>
                                      </p:cBhvr>
                                      <p:from x="100000" y="100000"/>
                                      <p:to x="80000" y="100000"/>
                                    </p:animScale>
                                    <p:anim by="(#ppt_h/3+#ppt_w*0.1)" calcmode="lin" valueType="num">
                                      <p:cBhvr additive="sum">
                                        <p:cTn id="42"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from="(-#ppt_w/2)" to="(#ppt_x)" calcmode="lin" valueType="num">
                                      <p:cBhvr>
                                        <p:cTn id="47" dur="600" fill="hold">
                                          <p:stCondLst>
                                            <p:cond delay="0"/>
                                          </p:stCondLst>
                                        </p:cTn>
                                        <p:tgtEl>
                                          <p:spTgt spid="3">
                                            <p:txEl>
                                              <p:pRg st="5" end="5"/>
                                            </p:txEl>
                                          </p:spTgt>
                                        </p:tgtEl>
                                        <p:attrNameLst>
                                          <p:attrName>ppt_x</p:attrName>
                                        </p:attrNameLst>
                                      </p:cBhvr>
                                    </p:anim>
                                    <p:anim from="0" to="-1.0" calcmode="lin" valueType="num">
                                      <p:cBhvr>
                                        <p:cTn id="48" dur="200" decel="50000" autoRev="1" fill="hold">
                                          <p:stCondLst>
                                            <p:cond delay="600"/>
                                          </p:stCondLst>
                                        </p:cTn>
                                        <p:tgtEl>
                                          <p:spTgt spid="3">
                                            <p:txEl>
                                              <p:pRg st="5" end="5"/>
                                            </p:txEl>
                                          </p:spTgt>
                                        </p:tgtEl>
                                        <p:attrNameLst>
                                          <p:attrName>xshear</p:attrName>
                                        </p:attrNameLst>
                                      </p:cBhvr>
                                    </p:anim>
                                    <p:animScale>
                                      <p:cBhvr>
                                        <p:cTn id="49" dur="200" decel="100000" autoRev="1" fill="hold">
                                          <p:stCondLst>
                                            <p:cond delay="600"/>
                                          </p:stCondLst>
                                        </p:cTn>
                                        <p:tgtEl>
                                          <p:spTgt spid="3">
                                            <p:txEl>
                                              <p:pRg st="5" end="5"/>
                                            </p:txEl>
                                          </p:spTgt>
                                        </p:tgtEl>
                                      </p:cBhvr>
                                      <p:from x="100000" y="100000"/>
                                      <p:to x="80000" y="100000"/>
                                    </p:animScale>
                                    <p:anim by="(#ppt_h/3+#ppt_w*0.1)" calcmode="lin" valueType="num">
                                      <p:cBhvr additive="sum">
                                        <p:cTn id="50" dur="200" decel="100000" autoRev="1" fill="hold">
                                          <p:stCondLst>
                                            <p:cond delay="600"/>
                                          </p:stCondLst>
                                        </p:cTn>
                                        <p:tgtEl>
                                          <p:spTgt spid="3">
                                            <p:txEl>
                                              <p:pRg st="5" end="5"/>
                                            </p:txEl>
                                          </p:spTgt>
                                        </p:tgtEl>
                                        <p:attrNameLst>
                                          <p:attrName>ppt_x</p:attrName>
                                        </p:attrNameLst>
                                      </p:cBhvr>
                                    </p:anim>
                                  </p:childTnLst>
                                </p:cTn>
                              </p:par>
                            </p:childTnLst>
                          </p:cTn>
                        </p:par>
                      </p:childTnLst>
                    </p:cTn>
                  </p:par>
                  <p:par>
                    <p:cTn id="51" fill="hold">
                      <p:stCondLst>
                        <p:cond delay="indefinite"/>
                      </p:stCondLst>
                      <p:childTnLst>
                        <p:par>
                          <p:cTn id="52" fill="hold">
                            <p:stCondLst>
                              <p:cond delay="0"/>
                            </p:stCondLst>
                            <p:childTnLst>
                              <p:par>
                                <p:cTn id="53" presetID="34"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 from="(-#ppt_w/2)" to="(#ppt_x)" calcmode="lin" valueType="num">
                                      <p:cBhvr>
                                        <p:cTn id="55" dur="600" fill="hold">
                                          <p:stCondLst>
                                            <p:cond delay="0"/>
                                          </p:stCondLst>
                                        </p:cTn>
                                        <p:tgtEl>
                                          <p:spTgt spid="3">
                                            <p:txEl>
                                              <p:pRg st="6" end="6"/>
                                            </p:txEl>
                                          </p:spTgt>
                                        </p:tgtEl>
                                        <p:attrNameLst>
                                          <p:attrName>ppt_x</p:attrName>
                                        </p:attrNameLst>
                                      </p:cBhvr>
                                    </p:anim>
                                    <p:anim from="0" to="-1.0" calcmode="lin" valueType="num">
                                      <p:cBhvr>
                                        <p:cTn id="56" dur="200" decel="50000" autoRev="1" fill="hold">
                                          <p:stCondLst>
                                            <p:cond delay="600"/>
                                          </p:stCondLst>
                                        </p:cTn>
                                        <p:tgtEl>
                                          <p:spTgt spid="3">
                                            <p:txEl>
                                              <p:pRg st="6" end="6"/>
                                            </p:txEl>
                                          </p:spTgt>
                                        </p:tgtEl>
                                        <p:attrNameLst>
                                          <p:attrName>xshear</p:attrName>
                                        </p:attrNameLst>
                                      </p:cBhvr>
                                    </p:anim>
                                    <p:animScale>
                                      <p:cBhvr>
                                        <p:cTn id="57" dur="200" decel="100000" autoRev="1" fill="hold">
                                          <p:stCondLst>
                                            <p:cond delay="600"/>
                                          </p:stCondLst>
                                        </p:cTn>
                                        <p:tgtEl>
                                          <p:spTgt spid="3">
                                            <p:txEl>
                                              <p:pRg st="6" end="6"/>
                                            </p:txEl>
                                          </p:spTgt>
                                        </p:tgtEl>
                                      </p:cBhvr>
                                      <p:from x="100000" y="100000"/>
                                      <p:to x="80000" y="100000"/>
                                    </p:animScale>
                                    <p:anim by="(#ppt_h/3+#ppt_w*0.1)" calcmode="lin" valueType="num">
                                      <p:cBhvr additive="sum">
                                        <p:cTn id="58" dur="200" decel="100000" autoRev="1" fill="hold">
                                          <p:stCondLst>
                                            <p:cond delay="600"/>
                                          </p:stCondLst>
                                        </p:cTn>
                                        <p:tgtEl>
                                          <p:spTgt spid="3">
                                            <p:txEl>
                                              <p:pRg st="6" end="6"/>
                                            </p:txEl>
                                          </p:spTgt>
                                        </p:tgtEl>
                                        <p:attrNameLst>
                                          <p:attrName>ppt_x</p:attrName>
                                        </p:attrNameLst>
                                      </p:cBhvr>
                                    </p:anim>
                                  </p:childTnLst>
                                </p:cTn>
                              </p:par>
                            </p:childTnLst>
                          </p:cTn>
                        </p:par>
                      </p:childTnLst>
                    </p:cTn>
                  </p:par>
                  <p:par>
                    <p:cTn id="59" fill="hold">
                      <p:stCondLst>
                        <p:cond delay="indefinite"/>
                      </p:stCondLst>
                      <p:childTnLst>
                        <p:par>
                          <p:cTn id="60" fill="hold">
                            <p:stCondLst>
                              <p:cond delay="0"/>
                            </p:stCondLst>
                            <p:childTnLst>
                              <p:par>
                                <p:cTn id="61" presetID="18" presetClass="entr" presetSubtype="12"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strips(downLeft)">
                                      <p:cBhvr>
                                        <p:cTn id="6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smtClean="0"/>
              <a:t>Silverlight and WPF</a:t>
            </a:r>
            <a:endParaRPr/>
          </a:p>
        </p:txBody>
      </p:sp>
      <p:sp>
        <p:nvSpPr>
          <p:cNvPr id="3" name="Segnaposto testo 2"/>
          <p:cNvSpPr>
            <a:spLocks noGrp="1"/>
          </p:cNvSpPr>
          <p:nvPr>
            <p:ph type="body" sz="quarter" idx="10"/>
          </p:nvPr>
        </p:nvSpPr>
        <p:spPr/>
        <p:txBody>
          <a:bodyPr/>
          <a:lstStyle/>
          <a:p>
            <a:r>
              <a:rPr smtClean="0"/>
              <a:t>Typical Silverlight application:</a:t>
            </a:r>
            <a:endParaRPr/>
          </a:p>
        </p:txBody>
      </p:sp>
      <p:sp>
        <p:nvSpPr>
          <p:cNvPr id="8" name="Rettangolo arrotondato 7"/>
          <p:cNvSpPr/>
          <p:nvPr/>
        </p:nvSpPr>
        <p:spPr>
          <a:xfrm>
            <a:off x="1600200" y="2057400"/>
            <a:ext cx="2286000" cy="1016722"/>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mtClean="0"/>
              <a:t>Silverlight App</a:t>
            </a:r>
            <a:endParaRPr lang="en-US"/>
          </a:p>
        </p:txBody>
      </p:sp>
      <p:sp>
        <p:nvSpPr>
          <p:cNvPr id="11" name="Rettangolo arrotondato 10"/>
          <p:cNvSpPr/>
          <p:nvPr/>
        </p:nvSpPr>
        <p:spPr>
          <a:xfrm>
            <a:off x="304800" y="3810000"/>
            <a:ext cx="2286000" cy="1016722"/>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mtClean="0"/>
              <a:t>Website</a:t>
            </a:r>
          </a:p>
          <a:p>
            <a:pPr algn="ctr"/>
            <a:r>
              <a:rPr lang="en-US" smtClean="0"/>
              <a:t>(Asp.net + SL)</a:t>
            </a:r>
            <a:endParaRPr lang="en-US"/>
          </a:p>
        </p:txBody>
      </p:sp>
      <p:sp>
        <p:nvSpPr>
          <p:cNvPr id="12" name="Rettangolo arrotondato 11"/>
          <p:cNvSpPr/>
          <p:nvPr/>
        </p:nvSpPr>
        <p:spPr>
          <a:xfrm>
            <a:off x="3048000" y="3810000"/>
            <a:ext cx="2286000" cy="1016722"/>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mtClean="0"/>
              <a:t>Web Services</a:t>
            </a:r>
          </a:p>
        </p:txBody>
      </p:sp>
      <p:sp>
        <p:nvSpPr>
          <p:cNvPr id="13" name="Rettangolo arrotondato 12"/>
          <p:cNvSpPr/>
          <p:nvPr/>
        </p:nvSpPr>
        <p:spPr>
          <a:xfrm>
            <a:off x="6172200" y="2743200"/>
            <a:ext cx="2286000" cy="1016722"/>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mtClean="0"/>
              <a:t>Local</a:t>
            </a:r>
          </a:p>
        </p:txBody>
      </p:sp>
      <p:sp>
        <p:nvSpPr>
          <p:cNvPr id="14" name="Rettangolo arrotondato 13"/>
          <p:cNvSpPr/>
          <p:nvPr/>
        </p:nvSpPr>
        <p:spPr>
          <a:xfrm>
            <a:off x="6172200" y="3962400"/>
            <a:ext cx="2286000" cy="1016722"/>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mtClean="0"/>
              <a:t>Remote</a:t>
            </a:r>
          </a:p>
        </p:txBody>
      </p:sp>
      <p:sp>
        <p:nvSpPr>
          <p:cNvPr id="15" name="Rettangolo arrotondato 14"/>
          <p:cNvSpPr/>
          <p:nvPr/>
        </p:nvSpPr>
        <p:spPr>
          <a:xfrm>
            <a:off x="6172200" y="5181600"/>
            <a:ext cx="2286000" cy="1016722"/>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mtClean="0"/>
              <a:t>3° party</a:t>
            </a:r>
          </a:p>
        </p:txBody>
      </p:sp>
      <p:cxnSp>
        <p:nvCxnSpPr>
          <p:cNvPr id="22" name="Forma 21"/>
          <p:cNvCxnSpPr>
            <a:stCxn id="8" idx="2"/>
            <a:endCxn id="11" idx="0"/>
          </p:cNvCxnSpPr>
          <p:nvPr/>
        </p:nvCxnSpPr>
        <p:spPr>
          <a:xfrm rot="5400000">
            <a:off x="1727561" y="2794361"/>
            <a:ext cx="735878" cy="1295400"/>
          </a:xfrm>
          <a:prstGeom prst="curvedConnector3">
            <a:avLst>
              <a:gd name="adj1" fmla="val 50000"/>
            </a:avLst>
          </a:prstGeom>
          <a:ln w="38100" cmpd="sn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arrow"/>
          </a:ln>
        </p:spPr>
        <p:style>
          <a:lnRef idx="1">
            <a:schemeClr val="accent1"/>
          </a:lnRef>
          <a:fillRef idx="0">
            <a:schemeClr val="accent1"/>
          </a:fillRef>
          <a:effectRef idx="0">
            <a:schemeClr val="accent1"/>
          </a:effectRef>
          <a:fontRef idx="minor">
            <a:schemeClr val="tx1"/>
          </a:fontRef>
        </p:style>
      </p:cxnSp>
      <p:cxnSp>
        <p:nvCxnSpPr>
          <p:cNvPr id="31" name="Forma 21"/>
          <p:cNvCxnSpPr>
            <a:stCxn id="8" idx="2"/>
            <a:endCxn id="12" idx="0"/>
          </p:cNvCxnSpPr>
          <p:nvPr/>
        </p:nvCxnSpPr>
        <p:spPr>
          <a:xfrm rot="16200000" flipH="1">
            <a:off x="3099161" y="2718161"/>
            <a:ext cx="735878" cy="1447800"/>
          </a:xfrm>
          <a:prstGeom prst="curvedConnector3">
            <a:avLst>
              <a:gd name="adj1" fmla="val 50000"/>
            </a:avLst>
          </a:prstGeom>
          <a:ln w="38100" cmpd="sn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arrow"/>
          </a:ln>
        </p:spPr>
        <p:style>
          <a:lnRef idx="1">
            <a:schemeClr val="accent1"/>
          </a:lnRef>
          <a:fillRef idx="0">
            <a:schemeClr val="accent1"/>
          </a:fillRef>
          <a:effectRef idx="0">
            <a:schemeClr val="accent1"/>
          </a:effectRef>
          <a:fontRef idx="minor">
            <a:schemeClr val="tx1"/>
          </a:fontRef>
        </p:style>
      </p:cxnSp>
      <p:cxnSp>
        <p:nvCxnSpPr>
          <p:cNvPr id="34" name="Forma 21"/>
          <p:cNvCxnSpPr>
            <a:stCxn id="12" idx="3"/>
            <a:endCxn id="13" idx="1"/>
          </p:cNvCxnSpPr>
          <p:nvPr/>
        </p:nvCxnSpPr>
        <p:spPr>
          <a:xfrm flipV="1">
            <a:off x="5334000" y="3251561"/>
            <a:ext cx="838200" cy="1066800"/>
          </a:xfrm>
          <a:prstGeom prst="curvedConnector3">
            <a:avLst>
              <a:gd name="adj1" fmla="val 50000"/>
            </a:avLst>
          </a:prstGeom>
          <a:ln w="38100" cmpd="sn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arrow"/>
          </a:ln>
        </p:spPr>
        <p:style>
          <a:lnRef idx="1">
            <a:schemeClr val="accent1"/>
          </a:lnRef>
          <a:fillRef idx="0">
            <a:schemeClr val="accent1"/>
          </a:fillRef>
          <a:effectRef idx="0">
            <a:schemeClr val="accent1"/>
          </a:effectRef>
          <a:fontRef idx="minor">
            <a:schemeClr val="tx1"/>
          </a:fontRef>
        </p:style>
      </p:cxnSp>
      <p:cxnSp>
        <p:nvCxnSpPr>
          <p:cNvPr id="38" name="Forma 21"/>
          <p:cNvCxnSpPr>
            <a:stCxn id="12" idx="3"/>
            <a:endCxn id="14" idx="1"/>
          </p:cNvCxnSpPr>
          <p:nvPr/>
        </p:nvCxnSpPr>
        <p:spPr>
          <a:xfrm>
            <a:off x="5334000" y="4318361"/>
            <a:ext cx="838200" cy="152400"/>
          </a:xfrm>
          <a:prstGeom prst="curvedConnector3">
            <a:avLst>
              <a:gd name="adj1" fmla="val 50000"/>
            </a:avLst>
          </a:prstGeom>
          <a:ln w="38100" cmpd="sn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arrow"/>
          </a:ln>
        </p:spPr>
        <p:style>
          <a:lnRef idx="1">
            <a:schemeClr val="accent1"/>
          </a:lnRef>
          <a:fillRef idx="0">
            <a:schemeClr val="accent1"/>
          </a:fillRef>
          <a:effectRef idx="0">
            <a:schemeClr val="accent1"/>
          </a:effectRef>
          <a:fontRef idx="minor">
            <a:schemeClr val="tx1"/>
          </a:fontRef>
        </p:style>
      </p:cxnSp>
      <p:cxnSp>
        <p:nvCxnSpPr>
          <p:cNvPr id="41" name="Forma 21"/>
          <p:cNvCxnSpPr>
            <a:stCxn id="12" idx="3"/>
            <a:endCxn id="15" idx="1"/>
          </p:cNvCxnSpPr>
          <p:nvPr/>
        </p:nvCxnSpPr>
        <p:spPr>
          <a:xfrm>
            <a:off x="5334000" y="4318361"/>
            <a:ext cx="838200" cy="1371600"/>
          </a:xfrm>
          <a:prstGeom prst="curvedConnector3">
            <a:avLst>
              <a:gd name="adj1" fmla="val 50000"/>
            </a:avLst>
          </a:prstGeom>
          <a:ln w="38100" cmpd="sn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arrow"/>
          </a:ln>
        </p:spPr>
        <p:style>
          <a:lnRef idx="1">
            <a:schemeClr val="accent1"/>
          </a:lnRef>
          <a:fillRef idx="0">
            <a:schemeClr val="accent1"/>
          </a:fillRef>
          <a:effectRef idx="0">
            <a:schemeClr val="accent1"/>
          </a:effectRef>
          <a:fontRef idx="minor">
            <a:schemeClr val="tx1"/>
          </a:fontRef>
        </p:style>
      </p:cxnSp>
      <p:cxnSp>
        <p:nvCxnSpPr>
          <p:cNvPr id="44" name="Forma 21"/>
          <p:cNvCxnSpPr>
            <a:stCxn id="11" idx="2"/>
            <a:endCxn id="12" idx="2"/>
          </p:cNvCxnSpPr>
          <p:nvPr/>
        </p:nvCxnSpPr>
        <p:spPr>
          <a:xfrm rot="16200000" flipH="1">
            <a:off x="2819400" y="3455122"/>
            <a:ext cx="1588" cy="2743200"/>
          </a:xfrm>
          <a:prstGeom prst="curvedConnector3">
            <a:avLst>
              <a:gd name="adj1" fmla="val 47548629"/>
            </a:avLst>
          </a:prstGeom>
          <a:ln w="38100" cmpd="sn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par>
                          <p:cTn id="24" fill="hold">
                            <p:stCondLst>
                              <p:cond delay="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2000"/>
                                        <p:tgtEl>
                                          <p:spTgt spid="22"/>
                                        </p:tgtEl>
                                      </p:cBhvr>
                                    </p:animEffect>
                                  </p:childTnLst>
                                </p:cTn>
                              </p:par>
                              <p:par>
                                <p:cTn id="28" presetID="10" presetClass="entr" presetSubtype="0" fill="hold" nodeType="with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2000"/>
                                        <p:tgtEl>
                                          <p:spTgt spid="31"/>
                                        </p:tgtEl>
                                      </p:cBhvr>
                                    </p:animEffect>
                                  </p:childTnLst>
                                </p:cTn>
                              </p:par>
                            </p:childTnLst>
                          </p:cTn>
                        </p:par>
                        <p:par>
                          <p:cTn id="31" fill="hold">
                            <p:stCondLst>
                              <p:cond delay="2500"/>
                            </p:stCondLst>
                            <p:childTnLst>
                              <p:par>
                                <p:cTn id="32" presetID="10" presetClass="entr" presetSubtype="0" fill="hold" nodeType="after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2000"/>
                                        <p:tgtEl>
                                          <p:spTgt spid="44"/>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Effect transition="in" filter="fade">
                                      <p:cBhvr>
                                        <p:cTn id="41" dur="500"/>
                                        <p:tgtEl>
                                          <p:spTgt spid="13"/>
                                        </p:tgtEl>
                                      </p:cBhvr>
                                    </p:animEffect>
                                  </p:childTnLst>
                                </p:cTn>
                              </p:par>
                            </p:childTnLst>
                          </p:cTn>
                        </p:par>
                        <p:par>
                          <p:cTn id="42" fill="hold">
                            <p:stCondLst>
                              <p:cond delay="500"/>
                            </p:stCondLst>
                            <p:childTnLst>
                              <p:par>
                                <p:cTn id="43" presetID="10" presetClass="entr" presetSubtype="0"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2000"/>
                                        <p:tgtEl>
                                          <p:spTgt spid="34"/>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0" fill="hold" nodeType="click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animEffect transition="in" filter="fade">
                                      <p:cBhvr>
                                        <p:cTn id="52" dur="500"/>
                                        <p:tgtEl>
                                          <p:spTgt spid="14"/>
                                        </p:tgtEl>
                                      </p:cBhvr>
                                    </p:animEffect>
                                  </p:childTnLst>
                                </p:cTn>
                              </p:par>
                            </p:childTnLst>
                          </p:cTn>
                        </p:par>
                        <p:par>
                          <p:cTn id="53" fill="hold">
                            <p:stCondLst>
                              <p:cond delay="500"/>
                            </p:stCondLst>
                            <p:childTnLst>
                              <p:par>
                                <p:cTn id="54" presetID="10" presetClass="entr" presetSubtype="0" fill="hold"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2000"/>
                                        <p:tgtEl>
                                          <p:spTgt spid="38"/>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0" fill="hold" nodeType="click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Effect transition="in" filter="fade">
                                      <p:cBhvr>
                                        <p:cTn id="63" dur="500"/>
                                        <p:tgtEl>
                                          <p:spTgt spid="15"/>
                                        </p:tgtEl>
                                      </p:cBhvr>
                                    </p:animEffect>
                                  </p:childTnLst>
                                </p:cTn>
                              </p:par>
                            </p:childTnLst>
                          </p:cTn>
                        </p:par>
                        <p:par>
                          <p:cTn id="64" fill="hold">
                            <p:stCondLst>
                              <p:cond delay="500"/>
                            </p:stCondLst>
                            <p:childTnLst>
                              <p:par>
                                <p:cTn id="65" presetID="10" presetClass="entr" presetSubtype="0" fill="hold"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2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smtClean="0"/>
              <a:t>Silverlight and WPF</a:t>
            </a:r>
            <a:endParaRPr/>
          </a:p>
        </p:txBody>
      </p:sp>
      <p:sp>
        <p:nvSpPr>
          <p:cNvPr id="3" name="Segnaposto testo 2"/>
          <p:cNvSpPr>
            <a:spLocks noGrp="1"/>
          </p:cNvSpPr>
          <p:nvPr>
            <p:ph type="body" sz="quarter" idx="10"/>
          </p:nvPr>
        </p:nvSpPr>
        <p:spPr/>
        <p:txBody>
          <a:bodyPr/>
          <a:lstStyle/>
          <a:p>
            <a:r>
              <a:rPr smtClean="0"/>
              <a:t>Typical WPF application:</a:t>
            </a:r>
            <a:endParaRPr/>
          </a:p>
        </p:txBody>
      </p:sp>
      <p:sp>
        <p:nvSpPr>
          <p:cNvPr id="11" name="Rettangolo arrotondato 10"/>
          <p:cNvSpPr/>
          <p:nvPr/>
        </p:nvSpPr>
        <p:spPr>
          <a:xfrm>
            <a:off x="304800" y="3810000"/>
            <a:ext cx="2286000" cy="1016722"/>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mtClean="0"/>
              <a:t>Client/UI module</a:t>
            </a:r>
          </a:p>
        </p:txBody>
      </p:sp>
      <p:sp>
        <p:nvSpPr>
          <p:cNvPr id="12" name="Rettangolo arrotondato 11"/>
          <p:cNvSpPr/>
          <p:nvPr/>
        </p:nvSpPr>
        <p:spPr>
          <a:xfrm>
            <a:off x="3048000" y="3810000"/>
            <a:ext cx="2286000" cy="1016722"/>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mtClean="0"/>
              <a:t>Web Services</a:t>
            </a:r>
          </a:p>
        </p:txBody>
      </p:sp>
      <p:sp>
        <p:nvSpPr>
          <p:cNvPr id="13" name="Rettangolo arrotondato 12"/>
          <p:cNvSpPr/>
          <p:nvPr/>
        </p:nvSpPr>
        <p:spPr>
          <a:xfrm>
            <a:off x="6172200" y="2743200"/>
            <a:ext cx="2286000" cy="1016722"/>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mtClean="0"/>
              <a:t>Local</a:t>
            </a:r>
          </a:p>
        </p:txBody>
      </p:sp>
      <p:sp>
        <p:nvSpPr>
          <p:cNvPr id="14" name="Rettangolo arrotondato 13"/>
          <p:cNvSpPr/>
          <p:nvPr/>
        </p:nvSpPr>
        <p:spPr>
          <a:xfrm>
            <a:off x="6172200" y="3962400"/>
            <a:ext cx="2286000" cy="1016722"/>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mtClean="0"/>
              <a:t>Remote</a:t>
            </a:r>
          </a:p>
        </p:txBody>
      </p:sp>
      <p:sp>
        <p:nvSpPr>
          <p:cNvPr id="15" name="Rettangolo arrotondato 14"/>
          <p:cNvSpPr/>
          <p:nvPr/>
        </p:nvSpPr>
        <p:spPr>
          <a:xfrm>
            <a:off x="6172200" y="5181600"/>
            <a:ext cx="2286000" cy="1016722"/>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mtClean="0"/>
              <a:t>3° party</a:t>
            </a:r>
          </a:p>
        </p:txBody>
      </p:sp>
      <p:cxnSp>
        <p:nvCxnSpPr>
          <p:cNvPr id="34" name="Forma 21"/>
          <p:cNvCxnSpPr>
            <a:stCxn id="12" idx="3"/>
            <a:endCxn id="13" idx="1"/>
          </p:cNvCxnSpPr>
          <p:nvPr/>
        </p:nvCxnSpPr>
        <p:spPr>
          <a:xfrm flipV="1">
            <a:off x="5334000" y="3251561"/>
            <a:ext cx="838200" cy="1066800"/>
          </a:xfrm>
          <a:prstGeom prst="curvedConnector3">
            <a:avLst>
              <a:gd name="adj1" fmla="val 50000"/>
            </a:avLst>
          </a:prstGeom>
          <a:ln w="38100" cmpd="sn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arrow"/>
          </a:ln>
        </p:spPr>
        <p:style>
          <a:lnRef idx="1">
            <a:schemeClr val="accent1"/>
          </a:lnRef>
          <a:fillRef idx="0">
            <a:schemeClr val="accent1"/>
          </a:fillRef>
          <a:effectRef idx="0">
            <a:schemeClr val="accent1"/>
          </a:effectRef>
          <a:fontRef idx="minor">
            <a:schemeClr val="tx1"/>
          </a:fontRef>
        </p:style>
      </p:cxnSp>
      <p:cxnSp>
        <p:nvCxnSpPr>
          <p:cNvPr id="38" name="Forma 21"/>
          <p:cNvCxnSpPr>
            <a:stCxn id="12" idx="3"/>
            <a:endCxn id="14" idx="1"/>
          </p:cNvCxnSpPr>
          <p:nvPr/>
        </p:nvCxnSpPr>
        <p:spPr>
          <a:xfrm>
            <a:off x="5334000" y="4318361"/>
            <a:ext cx="838200" cy="152400"/>
          </a:xfrm>
          <a:prstGeom prst="curvedConnector3">
            <a:avLst>
              <a:gd name="adj1" fmla="val 50000"/>
            </a:avLst>
          </a:prstGeom>
          <a:ln w="38100" cmpd="sn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arrow"/>
          </a:ln>
        </p:spPr>
        <p:style>
          <a:lnRef idx="1">
            <a:schemeClr val="accent1"/>
          </a:lnRef>
          <a:fillRef idx="0">
            <a:schemeClr val="accent1"/>
          </a:fillRef>
          <a:effectRef idx="0">
            <a:schemeClr val="accent1"/>
          </a:effectRef>
          <a:fontRef idx="minor">
            <a:schemeClr val="tx1"/>
          </a:fontRef>
        </p:style>
      </p:cxnSp>
      <p:cxnSp>
        <p:nvCxnSpPr>
          <p:cNvPr id="41" name="Forma 21"/>
          <p:cNvCxnSpPr>
            <a:stCxn id="12" idx="3"/>
            <a:endCxn id="15" idx="1"/>
          </p:cNvCxnSpPr>
          <p:nvPr/>
        </p:nvCxnSpPr>
        <p:spPr>
          <a:xfrm>
            <a:off x="5334000" y="4318361"/>
            <a:ext cx="838200" cy="1371600"/>
          </a:xfrm>
          <a:prstGeom prst="curvedConnector3">
            <a:avLst>
              <a:gd name="adj1" fmla="val 50000"/>
            </a:avLst>
          </a:prstGeom>
          <a:ln w="38100" cmpd="sn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arrow"/>
          </a:ln>
        </p:spPr>
        <p:style>
          <a:lnRef idx="1">
            <a:schemeClr val="accent1"/>
          </a:lnRef>
          <a:fillRef idx="0">
            <a:schemeClr val="accent1"/>
          </a:fillRef>
          <a:effectRef idx="0">
            <a:schemeClr val="accent1"/>
          </a:effectRef>
          <a:fontRef idx="minor">
            <a:schemeClr val="tx1"/>
          </a:fontRef>
        </p:style>
      </p:cxnSp>
      <p:cxnSp>
        <p:nvCxnSpPr>
          <p:cNvPr id="44" name="Forma 21"/>
          <p:cNvCxnSpPr>
            <a:stCxn id="11" idx="0"/>
            <a:endCxn id="12" idx="0"/>
          </p:cNvCxnSpPr>
          <p:nvPr/>
        </p:nvCxnSpPr>
        <p:spPr>
          <a:xfrm rot="5400000" flipH="1" flipV="1">
            <a:off x="2819400" y="2438400"/>
            <a:ext cx="1588" cy="2743200"/>
          </a:xfrm>
          <a:prstGeom prst="curvedConnector3">
            <a:avLst>
              <a:gd name="adj1" fmla="val 48421111"/>
            </a:avLst>
          </a:prstGeom>
          <a:ln w="38100" cmpd="sn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arrow"/>
          </a:ln>
        </p:spPr>
        <p:style>
          <a:lnRef idx="1">
            <a:schemeClr val="accent1"/>
          </a:lnRef>
          <a:fillRef idx="0">
            <a:schemeClr val="accent1"/>
          </a:fillRef>
          <a:effectRef idx="0">
            <a:schemeClr val="accent1"/>
          </a:effectRef>
          <a:fontRef idx="minor">
            <a:schemeClr val="tx1"/>
          </a:fontRef>
        </p:style>
      </p:cxnSp>
      <p:sp>
        <p:nvSpPr>
          <p:cNvPr id="40" name="Rettangolo arrotondato 39"/>
          <p:cNvSpPr/>
          <p:nvPr/>
        </p:nvSpPr>
        <p:spPr>
          <a:xfrm>
            <a:off x="304800" y="5638800"/>
            <a:ext cx="2286000" cy="1016722"/>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mtClean="0"/>
              <a:t>Direct Access to reachable data sources</a:t>
            </a:r>
          </a:p>
        </p:txBody>
      </p:sp>
      <p:cxnSp>
        <p:nvCxnSpPr>
          <p:cNvPr id="42" name="Forma 21"/>
          <p:cNvCxnSpPr>
            <a:stCxn id="11" idx="2"/>
            <a:endCxn id="40" idx="0"/>
          </p:cNvCxnSpPr>
          <p:nvPr/>
        </p:nvCxnSpPr>
        <p:spPr>
          <a:xfrm rot="5400000">
            <a:off x="1041761" y="5232761"/>
            <a:ext cx="812078" cy="1588"/>
          </a:xfrm>
          <a:prstGeom prst="curvedConnector3">
            <a:avLst>
              <a:gd name="adj1" fmla="val 50000"/>
            </a:avLst>
          </a:prstGeom>
          <a:ln w="38100" cmpd="sn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fade">
                                      <p:cBhvr>
                                        <p:cTn id="20" dur="2000"/>
                                        <p:tgtEl>
                                          <p:spTgt spid="44"/>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500"/>
                            </p:stCondLst>
                            <p:childTnLst>
                              <p:par>
                                <p:cTn id="29" presetID="10" presetClass="entr" presetSubtype="0" fill="hold"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2000"/>
                                        <p:tgtEl>
                                          <p:spTgt spid="34"/>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0"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p:cTn id="36" dur="500" fill="hold"/>
                                        <p:tgtEl>
                                          <p:spTgt spid="14"/>
                                        </p:tgtEl>
                                        <p:attrNameLst>
                                          <p:attrName>ppt_w</p:attrName>
                                        </p:attrNameLst>
                                      </p:cBhvr>
                                      <p:tavLst>
                                        <p:tav tm="0">
                                          <p:val>
                                            <p:fltVal val="0"/>
                                          </p:val>
                                        </p:tav>
                                        <p:tav tm="100000">
                                          <p:val>
                                            <p:strVal val="#ppt_w"/>
                                          </p:val>
                                        </p:tav>
                                      </p:tavLst>
                                    </p:anim>
                                    <p:anim calcmode="lin" valueType="num">
                                      <p:cBhvr>
                                        <p:cTn id="37" dur="500" fill="hold"/>
                                        <p:tgtEl>
                                          <p:spTgt spid="14"/>
                                        </p:tgtEl>
                                        <p:attrNameLst>
                                          <p:attrName>ppt_h</p:attrName>
                                        </p:attrNameLst>
                                      </p:cBhvr>
                                      <p:tavLst>
                                        <p:tav tm="0">
                                          <p:val>
                                            <p:fltVal val="0"/>
                                          </p:val>
                                        </p:tav>
                                        <p:tav tm="100000">
                                          <p:val>
                                            <p:strVal val="#ppt_h"/>
                                          </p:val>
                                        </p:tav>
                                      </p:tavLst>
                                    </p:anim>
                                    <p:animEffect transition="in" filter="fade">
                                      <p:cBhvr>
                                        <p:cTn id="38" dur="500"/>
                                        <p:tgtEl>
                                          <p:spTgt spid="14"/>
                                        </p:tgtEl>
                                      </p:cBhvr>
                                    </p:animEffect>
                                  </p:childTnLst>
                                </p:cTn>
                              </p:par>
                            </p:childTnLst>
                          </p:cTn>
                        </p:par>
                        <p:par>
                          <p:cTn id="39" fill="hold">
                            <p:stCondLst>
                              <p:cond delay="500"/>
                            </p:stCondLst>
                            <p:childTnLst>
                              <p:par>
                                <p:cTn id="40" presetID="10" presetClass="entr" presetSubtype="0" fill="hold"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fade">
                                      <p:cBhvr>
                                        <p:cTn id="42" dur="2000"/>
                                        <p:tgtEl>
                                          <p:spTgt spid="38"/>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par>
                          <p:cTn id="50" fill="hold">
                            <p:stCondLst>
                              <p:cond delay="500"/>
                            </p:stCondLst>
                            <p:childTnLst>
                              <p:par>
                                <p:cTn id="51" presetID="10" presetClass="entr" presetSubtype="0" fill="hold" nodeType="after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fade">
                                      <p:cBhvr>
                                        <p:cTn id="53" dur="2000"/>
                                        <p:tgtEl>
                                          <p:spTgt spid="41"/>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0" fill="hold" grpId="0" nodeType="click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animEffect transition="in" filter="fade">
                                      <p:cBhvr>
                                        <p:cTn id="60" dur="500"/>
                                        <p:tgtEl>
                                          <p:spTgt spid="40"/>
                                        </p:tgtEl>
                                      </p:cBhvr>
                                    </p:animEffect>
                                  </p:childTnLst>
                                </p:cTn>
                              </p:par>
                            </p:childTnLst>
                          </p:cTn>
                        </p:par>
                        <p:par>
                          <p:cTn id="61" fill="hold">
                            <p:stCondLst>
                              <p:cond delay="500"/>
                            </p:stCondLst>
                            <p:childTnLst>
                              <p:par>
                                <p:cTn id="62" presetID="10" presetClass="entr" presetSubtype="0" fill="hold"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2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4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smtClean="0"/>
              <a:t>Architecture Choice 1</a:t>
            </a:r>
            <a:br>
              <a:rPr smtClean="0"/>
            </a:br>
            <a:r>
              <a:rPr smtClean="0"/>
              <a:t>Loose Coupling always wins</a:t>
            </a:r>
            <a:endParaRPr/>
          </a:p>
        </p:txBody>
      </p:sp>
      <p:sp>
        <p:nvSpPr>
          <p:cNvPr id="3" name="Segnaposto testo 2"/>
          <p:cNvSpPr>
            <a:spLocks noGrp="1"/>
          </p:cNvSpPr>
          <p:nvPr>
            <p:ph type="body" sz="quarter" idx="10"/>
          </p:nvPr>
        </p:nvSpPr>
        <p:spPr>
          <a:xfrm>
            <a:off x="152400" y="1600200"/>
            <a:ext cx="8839200" cy="5029200"/>
          </a:xfrm>
        </p:spPr>
        <p:txBody>
          <a:bodyPr/>
          <a:lstStyle/>
          <a:p>
            <a:r>
              <a:rPr smtClean="0"/>
              <a:t>Given the different modules involved you see it easily:</a:t>
            </a:r>
          </a:p>
          <a:p>
            <a:r>
              <a:rPr smtClean="0"/>
              <a:t>define interfaces for modules whenever possible, it’s more code you write at start, but in the long run it always pays.</a:t>
            </a:r>
          </a:p>
          <a:p>
            <a:pPr>
              <a:buFont typeface="Arial" pitchFamily="34" charset="0"/>
              <a:buChar char="•"/>
            </a:pPr>
            <a:r>
              <a:rPr smtClean="0"/>
              <a:t>Forces you to think and plan carefully.</a:t>
            </a:r>
          </a:p>
          <a:p>
            <a:pPr>
              <a:buFont typeface="Arial" pitchFamily="34" charset="0"/>
              <a:buChar char="•"/>
            </a:pPr>
            <a:r>
              <a:rPr smtClean="0"/>
              <a:t>You can develop the application as a set of BlackBoxes.</a:t>
            </a:r>
          </a:p>
          <a:p>
            <a:pPr>
              <a:buFont typeface="Arial" pitchFamily="34" charset="0"/>
              <a:buChar char="•"/>
            </a:pPr>
            <a:r>
              <a:rPr smtClean="0"/>
              <a:t>You can isolate major implementation challenges and face them one by one.</a:t>
            </a:r>
          </a:p>
          <a:p>
            <a:pPr>
              <a:buFont typeface="Arial" pitchFamily="34" charset="0"/>
              <a:buChar char="•"/>
            </a:pPr>
            <a:r>
              <a:rPr smtClean="0"/>
              <a:t>Simplifies tests.</a:t>
            </a:r>
          </a:p>
          <a:p>
            <a:pPr>
              <a:buFont typeface="Arial" pitchFamily="34" charset="0"/>
              <a:buChar char="•"/>
            </a:pPr>
            <a:r>
              <a:rPr smtClean="0"/>
              <a:t>The flexibility it adds to your application is invaluable.</a:t>
            </a:r>
          </a:p>
          <a:p>
            <a:r>
              <a:rPr smtClean="0"/>
              <a:t>In the end: Interface Interface Interface!</a:t>
            </a:r>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from="(-#ppt_w/2)" to="(#ppt_x)" calcmode="lin" valueType="num">
                                      <p:cBhvr>
                                        <p:cTn id="7" dur="600" fill="hold">
                                          <p:stCondLst>
                                            <p:cond delay="0"/>
                                          </p:stCondLst>
                                        </p:cTn>
                                        <p:tgtEl>
                                          <p:spTgt spid="3">
                                            <p:txEl>
                                              <p:pRg st="2" end="2"/>
                                            </p:txEl>
                                          </p:spTgt>
                                        </p:tgtEl>
                                        <p:attrNameLst>
                                          <p:attrName>ppt_x</p:attrName>
                                        </p:attrNameLst>
                                      </p:cBhvr>
                                    </p:anim>
                                    <p:anim from="0" to="-1.0" calcmode="lin" valueType="num">
                                      <p:cBhvr>
                                        <p:cTn id="8" dur="200" decel="50000" autoRev="1" fill="hold">
                                          <p:stCondLst>
                                            <p:cond delay="600"/>
                                          </p:stCondLst>
                                        </p:cTn>
                                        <p:tgtEl>
                                          <p:spTgt spid="3">
                                            <p:txEl>
                                              <p:pRg st="2" end="2"/>
                                            </p:txEl>
                                          </p:spTgt>
                                        </p:tgtEl>
                                        <p:attrNameLst>
                                          <p:attrName>xshear</p:attrName>
                                        </p:attrNameLst>
                                      </p:cBhvr>
                                    </p:anim>
                                    <p:animScale>
                                      <p:cBhvr>
                                        <p:cTn id="9" dur="200" decel="100000" autoRev="1" fill="hold">
                                          <p:stCondLst>
                                            <p:cond delay="600"/>
                                          </p:stCondLst>
                                        </p:cTn>
                                        <p:tgtEl>
                                          <p:spTgt spid="3">
                                            <p:txEl>
                                              <p:pRg st="2" end="2"/>
                                            </p:txEl>
                                          </p:spTgt>
                                        </p:tgtEl>
                                      </p:cBhvr>
                                      <p:from x="100000" y="100000"/>
                                      <p:to x="80000" y="100000"/>
                                    </p:animScale>
                                    <p:anim by="(#ppt_h/3+#ppt_w*0.1)" calcmode="lin" valueType="num">
                                      <p:cBhvr additive="sum">
                                        <p:cTn id="10"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from="(-#ppt_w/2)" to="(#ppt_x)" calcmode="lin" valueType="num">
                                      <p:cBhvr>
                                        <p:cTn id="15" dur="600" fill="hold">
                                          <p:stCondLst>
                                            <p:cond delay="0"/>
                                          </p:stCondLst>
                                        </p:cTn>
                                        <p:tgtEl>
                                          <p:spTgt spid="3">
                                            <p:txEl>
                                              <p:pRg st="3" end="3"/>
                                            </p:txEl>
                                          </p:spTgt>
                                        </p:tgtEl>
                                        <p:attrNameLst>
                                          <p:attrName>ppt_x</p:attrName>
                                        </p:attrNameLst>
                                      </p:cBhvr>
                                    </p:anim>
                                    <p:anim from="0" to="-1.0" calcmode="lin" valueType="num">
                                      <p:cBhvr>
                                        <p:cTn id="16" dur="200" decel="50000" autoRev="1" fill="hold">
                                          <p:stCondLst>
                                            <p:cond delay="600"/>
                                          </p:stCondLst>
                                        </p:cTn>
                                        <p:tgtEl>
                                          <p:spTgt spid="3">
                                            <p:txEl>
                                              <p:pRg st="3" end="3"/>
                                            </p:txEl>
                                          </p:spTgt>
                                        </p:tgtEl>
                                        <p:attrNameLst>
                                          <p:attrName>xshear</p:attrName>
                                        </p:attrNameLst>
                                      </p:cBhvr>
                                    </p:anim>
                                    <p:animScale>
                                      <p:cBhvr>
                                        <p:cTn id="17" dur="200" decel="100000" autoRev="1" fill="hold">
                                          <p:stCondLst>
                                            <p:cond delay="600"/>
                                          </p:stCondLst>
                                        </p:cTn>
                                        <p:tgtEl>
                                          <p:spTgt spid="3">
                                            <p:txEl>
                                              <p:pRg st="3" end="3"/>
                                            </p:txEl>
                                          </p:spTgt>
                                        </p:tgtEl>
                                      </p:cBhvr>
                                      <p:from x="100000" y="100000"/>
                                      <p:to x="80000" y="100000"/>
                                    </p:animScale>
                                    <p:anim by="(#ppt_h/3+#ppt_w*0.1)" calcmode="lin" valueType="num">
                                      <p:cBhvr additive="sum">
                                        <p:cTn id="18" dur="200" decel="100000" autoRev="1" fill="hold">
                                          <p:stCondLst>
                                            <p:cond delay="600"/>
                                          </p:stCondLst>
                                        </p:cTn>
                                        <p:tgtEl>
                                          <p:spTgt spid="3">
                                            <p:txEl>
                                              <p:pRg st="3" end="3"/>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from="(-#ppt_w/2)" to="(#ppt_x)" calcmode="lin" valueType="num">
                                      <p:cBhvr>
                                        <p:cTn id="23" dur="600" fill="hold">
                                          <p:stCondLst>
                                            <p:cond delay="0"/>
                                          </p:stCondLst>
                                        </p:cTn>
                                        <p:tgtEl>
                                          <p:spTgt spid="3">
                                            <p:txEl>
                                              <p:pRg st="4" end="4"/>
                                            </p:txEl>
                                          </p:spTgt>
                                        </p:tgtEl>
                                        <p:attrNameLst>
                                          <p:attrName>ppt_x</p:attrName>
                                        </p:attrNameLst>
                                      </p:cBhvr>
                                    </p:anim>
                                    <p:anim from="0" to="-1.0" calcmode="lin" valueType="num">
                                      <p:cBhvr>
                                        <p:cTn id="24" dur="200" decel="50000" autoRev="1" fill="hold">
                                          <p:stCondLst>
                                            <p:cond delay="600"/>
                                          </p:stCondLst>
                                        </p:cTn>
                                        <p:tgtEl>
                                          <p:spTgt spid="3">
                                            <p:txEl>
                                              <p:pRg st="4" end="4"/>
                                            </p:txEl>
                                          </p:spTgt>
                                        </p:tgtEl>
                                        <p:attrNameLst>
                                          <p:attrName>xshear</p:attrName>
                                        </p:attrNameLst>
                                      </p:cBhvr>
                                    </p:anim>
                                    <p:animScale>
                                      <p:cBhvr>
                                        <p:cTn id="25" dur="200" decel="100000" autoRev="1" fill="hold">
                                          <p:stCondLst>
                                            <p:cond delay="600"/>
                                          </p:stCondLst>
                                        </p:cTn>
                                        <p:tgtEl>
                                          <p:spTgt spid="3">
                                            <p:txEl>
                                              <p:pRg st="4" end="4"/>
                                            </p:txEl>
                                          </p:spTgt>
                                        </p:tgtEl>
                                      </p:cBhvr>
                                      <p:from x="100000" y="100000"/>
                                      <p:to x="80000" y="100000"/>
                                    </p:animScale>
                                    <p:anim by="(#ppt_h/3+#ppt_w*0.1)" calcmode="lin" valueType="num">
                                      <p:cBhvr additive="sum">
                                        <p:cTn id="26"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from="(-#ppt_w/2)" to="(#ppt_x)" calcmode="lin" valueType="num">
                                      <p:cBhvr>
                                        <p:cTn id="31" dur="600" fill="hold">
                                          <p:stCondLst>
                                            <p:cond delay="0"/>
                                          </p:stCondLst>
                                        </p:cTn>
                                        <p:tgtEl>
                                          <p:spTgt spid="3">
                                            <p:txEl>
                                              <p:pRg st="5" end="5"/>
                                            </p:txEl>
                                          </p:spTgt>
                                        </p:tgtEl>
                                        <p:attrNameLst>
                                          <p:attrName>ppt_x</p:attrName>
                                        </p:attrNameLst>
                                      </p:cBhvr>
                                    </p:anim>
                                    <p:anim from="0" to="-1.0" calcmode="lin" valueType="num">
                                      <p:cBhvr>
                                        <p:cTn id="32" dur="200" decel="50000" autoRev="1" fill="hold">
                                          <p:stCondLst>
                                            <p:cond delay="600"/>
                                          </p:stCondLst>
                                        </p:cTn>
                                        <p:tgtEl>
                                          <p:spTgt spid="3">
                                            <p:txEl>
                                              <p:pRg st="5" end="5"/>
                                            </p:txEl>
                                          </p:spTgt>
                                        </p:tgtEl>
                                        <p:attrNameLst>
                                          <p:attrName>xshear</p:attrName>
                                        </p:attrNameLst>
                                      </p:cBhvr>
                                    </p:anim>
                                    <p:animScale>
                                      <p:cBhvr>
                                        <p:cTn id="33" dur="200" decel="100000" autoRev="1" fill="hold">
                                          <p:stCondLst>
                                            <p:cond delay="600"/>
                                          </p:stCondLst>
                                        </p:cTn>
                                        <p:tgtEl>
                                          <p:spTgt spid="3">
                                            <p:txEl>
                                              <p:pRg st="5" end="5"/>
                                            </p:txEl>
                                          </p:spTgt>
                                        </p:tgtEl>
                                      </p:cBhvr>
                                      <p:from x="100000" y="100000"/>
                                      <p:to x="80000" y="100000"/>
                                    </p:animScale>
                                    <p:anim by="(#ppt_h/3+#ppt_w*0.1)" calcmode="lin" valueType="num">
                                      <p:cBhvr additive="sum">
                                        <p:cTn id="34" dur="200" decel="100000" autoRev="1" fill="hold">
                                          <p:stCondLst>
                                            <p:cond delay="600"/>
                                          </p:stCondLst>
                                        </p:cTn>
                                        <p:tgtEl>
                                          <p:spTgt spid="3">
                                            <p:txEl>
                                              <p:pRg st="5" end="5"/>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from="(-#ppt_w/2)" to="(#ppt_x)" calcmode="lin" valueType="num">
                                      <p:cBhvr>
                                        <p:cTn id="39" dur="600" fill="hold">
                                          <p:stCondLst>
                                            <p:cond delay="0"/>
                                          </p:stCondLst>
                                        </p:cTn>
                                        <p:tgtEl>
                                          <p:spTgt spid="3">
                                            <p:txEl>
                                              <p:pRg st="6" end="6"/>
                                            </p:txEl>
                                          </p:spTgt>
                                        </p:tgtEl>
                                        <p:attrNameLst>
                                          <p:attrName>ppt_x</p:attrName>
                                        </p:attrNameLst>
                                      </p:cBhvr>
                                    </p:anim>
                                    <p:anim from="0" to="-1.0" calcmode="lin" valueType="num">
                                      <p:cBhvr>
                                        <p:cTn id="40" dur="200" decel="50000" autoRev="1" fill="hold">
                                          <p:stCondLst>
                                            <p:cond delay="600"/>
                                          </p:stCondLst>
                                        </p:cTn>
                                        <p:tgtEl>
                                          <p:spTgt spid="3">
                                            <p:txEl>
                                              <p:pRg st="6" end="6"/>
                                            </p:txEl>
                                          </p:spTgt>
                                        </p:tgtEl>
                                        <p:attrNameLst>
                                          <p:attrName>xshear</p:attrName>
                                        </p:attrNameLst>
                                      </p:cBhvr>
                                    </p:anim>
                                    <p:animScale>
                                      <p:cBhvr>
                                        <p:cTn id="41" dur="200" decel="100000" autoRev="1" fill="hold">
                                          <p:stCondLst>
                                            <p:cond delay="600"/>
                                          </p:stCondLst>
                                        </p:cTn>
                                        <p:tgtEl>
                                          <p:spTgt spid="3">
                                            <p:txEl>
                                              <p:pRg st="6" end="6"/>
                                            </p:txEl>
                                          </p:spTgt>
                                        </p:tgtEl>
                                      </p:cBhvr>
                                      <p:from x="100000" y="100000"/>
                                      <p:to x="80000" y="100000"/>
                                    </p:animScale>
                                    <p:anim by="(#ppt_h/3+#ppt_w*0.1)" calcmode="lin" valueType="num">
                                      <p:cBhvr additive="sum">
                                        <p:cTn id="42" dur="200" decel="100000" autoRev="1" fill="hold">
                                          <p:stCondLst>
                                            <p:cond delay="600"/>
                                          </p:stCondLst>
                                        </p:cTn>
                                        <p:tgtEl>
                                          <p:spTgt spid="3">
                                            <p:txEl>
                                              <p:pRg st="6" end="6"/>
                                            </p:txEl>
                                          </p:spTgt>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from="(-#ppt_w/2)" to="(#ppt_x)" calcmode="lin" valueType="num">
                                      <p:cBhvr>
                                        <p:cTn id="47" dur="600" fill="hold">
                                          <p:stCondLst>
                                            <p:cond delay="0"/>
                                          </p:stCondLst>
                                        </p:cTn>
                                        <p:tgtEl>
                                          <p:spTgt spid="3">
                                            <p:txEl>
                                              <p:pRg st="7" end="7"/>
                                            </p:txEl>
                                          </p:spTgt>
                                        </p:tgtEl>
                                        <p:attrNameLst>
                                          <p:attrName>ppt_x</p:attrName>
                                        </p:attrNameLst>
                                      </p:cBhvr>
                                    </p:anim>
                                    <p:anim from="0" to="-1.0" calcmode="lin" valueType="num">
                                      <p:cBhvr>
                                        <p:cTn id="48" dur="200" decel="50000" autoRev="1" fill="hold">
                                          <p:stCondLst>
                                            <p:cond delay="600"/>
                                          </p:stCondLst>
                                        </p:cTn>
                                        <p:tgtEl>
                                          <p:spTgt spid="3">
                                            <p:txEl>
                                              <p:pRg st="7" end="7"/>
                                            </p:txEl>
                                          </p:spTgt>
                                        </p:tgtEl>
                                        <p:attrNameLst>
                                          <p:attrName>xshear</p:attrName>
                                        </p:attrNameLst>
                                      </p:cBhvr>
                                    </p:anim>
                                    <p:animScale>
                                      <p:cBhvr>
                                        <p:cTn id="49" dur="200" decel="100000" autoRev="1" fill="hold">
                                          <p:stCondLst>
                                            <p:cond delay="600"/>
                                          </p:stCondLst>
                                        </p:cTn>
                                        <p:tgtEl>
                                          <p:spTgt spid="3">
                                            <p:txEl>
                                              <p:pRg st="7" end="7"/>
                                            </p:txEl>
                                          </p:spTgt>
                                        </p:tgtEl>
                                      </p:cBhvr>
                                      <p:from x="100000" y="100000"/>
                                      <p:to x="80000" y="100000"/>
                                    </p:animScale>
                                    <p:anim by="(#ppt_h/3+#ppt_w*0.1)" calcmode="lin" valueType="num">
                                      <p:cBhvr additive="sum">
                                        <p:cTn id="50" dur="200" decel="100000" autoRev="1" fill="hold">
                                          <p:stCondLst>
                                            <p:cond delay="600"/>
                                          </p:stCondLst>
                                        </p:cTn>
                                        <p:tgtEl>
                                          <p:spTgt spid="3">
                                            <p:txEl>
                                              <p:pRg st="7" end="7"/>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smtClean="0"/>
              <a:t>Architecture Choice 2</a:t>
            </a:r>
            <a:endParaRPr/>
          </a:p>
        </p:txBody>
      </p:sp>
      <p:sp>
        <p:nvSpPr>
          <p:cNvPr id="3" name="Segnaposto testo 2"/>
          <p:cNvSpPr>
            <a:spLocks noGrp="1"/>
          </p:cNvSpPr>
          <p:nvPr>
            <p:ph type="body" sz="quarter" idx="10"/>
          </p:nvPr>
        </p:nvSpPr>
        <p:spPr/>
        <p:txBody>
          <a:bodyPr/>
          <a:lstStyle/>
          <a:p>
            <a:r>
              <a:rPr b="1" smtClean="0"/>
              <a:t>Try to define a uniform way to access the data sources and the business services.</a:t>
            </a:r>
          </a:p>
          <a:p>
            <a:r>
              <a:rPr smtClean="0"/>
              <a:t>Implement them as webservices can be good for both the environment because:</a:t>
            </a:r>
          </a:p>
          <a:p>
            <a:r>
              <a:rPr sz="2200" smtClean="0"/>
              <a:t>1- it’s the only viable choice for Silverlight.</a:t>
            </a:r>
          </a:p>
          <a:p>
            <a:r>
              <a:rPr sz="2200" smtClean="0"/>
              <a:t>2- simplifies the porting from Silverlight to WPF.</a:t>
            </a:r>
          </a:p>
          <a:p>
            <a:r>
              <a:rPr sz="2200" smtClean="0"/>
              <a:t>2- they can be replaced easily in a WPF application without having to distribute them to the client installations.</a:t>
            </a:r>
          </a:p>
          <a:p>
            <a:r>
              <a:rPr sz="2200" smtClean="0"/>
              <a:t>3- a webservice adds a shield layer to the real implementation.</a:t>
            </a:r>
          </a:p>
          <a:p>
            <a:r>
              <a:rPr sz="2200" smtClean="0"/>
              <a:t>4- you should not access the webservice directly but define an interface that the application will use to access it, so you can also change the service completely without affecting the rest of the application.</a:t>
            </a:r>
            <a:endParaRPr sz="220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4"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from="(-#ppt_w/2)" to="(#ppt_x)" calcmode="lin" valueType="num">
                                      <p:cBhvr>
                                        <p:cTn id="13" dur="600" fill="hold">
                                          <p:stCondLst>
                                            <p:cond delay="0"/>
                                          </p:stCondLst>
                                        </p:cTn>
                                        <p:tgtEl>
                                          <p:spTgt spid="3">
                                            <p:txEl>
                                              <p:pRg st="2" end="2"/>
                                            </p:txEl>
                                          </p:spTgt>
                                        </p:tgtEl>
                                        <p:attrNameLst>
                                          <p:attrName>ppt_x</p:attrName>
                                        </p:attrNameLst>
                                      </p:cBhvr>
                                    </p:anim>
                                    <p:anim from="0" to="-1.0" calcmode="lin" valueType="num">
                                      <p:cBhvr>
                                        <p:cTn id="14" dur="200" decel="50000" autoRev="1" fill="hold">
                                          <p:stCondLst>
                                            <p:cond delay="600"/>
                                          </p:stCondLst>
                                        </p:cTn>
                                        <p:tgtEl>
                                          <p:spTgt spid="3">
                                            <p:txEl>
                                              <p:pRg st="2" end="2"/>
                                            </p:txEl>
                                          </p:spTgt>
                                        </p:tgtEl>
                                        <p:attrNameLst>
                                          <p:attrName>xshear</p:attrName>
                                        </p:attrNameLst>
                                      </p:cBhvr>
                                    </p:anim>
                                    <p:animScale>
                                      <p:cBhvr>
                                        <p:cTn id="15" dur="200" decel="100000" autoRev="1" fill="hold">
                                          <p:stCondLst>
                                            <p:cond delay="600"/>
                                          </p:stCondLst>
                                        </p:cTn>
                                        <p:tgtEl>
                                          <p:spTgt spid="3">
                                            <p:txEl>
                                              <p:pRg st="2" end="2"/>
                                            </p:txEl>
                                          </p:spTgt>
                                        </p:tgtEl>
                                      </p:cBhvr>
                                      <p:from x="100000" y="100000"/>
                                      <p:to x="80000" y="100000"/>
                                    </p:animScale>
                                    <p:anim by="(#ppt_h/3+#ppt_w*0.1)" calcmode="lin" valueType="num">
                                      <p:cBhvr additive="sum">
                                        <p:cTn id="16"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17" fill="hold">
                      <p:stCondLst>
                        <p:cond delay="indefinite"/>
                      </p:stCondLst>
                      <p:childTnLst>
                        <p:par>
                          <p:cTn id="18" fill="hold">
                            <p:stCondLst>
                              <p:cond delay="0"/>
                            </p:stCondLst>
                            <p:childTnLst>
                              <p:par>
                                <p:cTn id="19" presetID="34"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from="(-#ppt_w/2)" to="(#ppt_x)" calcmode="lin" valueType="num">
                                      <p:cBhvr>
                                        <p:cTn id="21" dur="600" fill="hold">
                                          <p:stCondLst>
                                            <p:cond delay="0"/>
                                          </p:stCondLst>
                                        </p:cTn>
                                        <p:tgtEl>
                                          <p:spTgt spid="3">
                                            <p:txEl>
                                              <p:pRg st="3" end="3"/>
                                            </p:txEl>
                                          </p:spTgt>
                                        </p:tgtEl>
                                        <p:attrNameLst>
                                          <p:attrName>ppt_x</p:attrName>
                                        </p:attrNameLst>
                                      </p:cBhvr>
                                    </p:anim>
                                    <p:anim from="0" to="-1.0" calcmode="lin" valueType="num">
                                      <p:cBhvr>
                                        <p:cTn id="22" dur="200" decel="50000" autoRev="1" fill="hold">
                                          <p:stCondLst>
                                            <p:cond delay="600"/>
                                          </p:stCondLst>
                                        </p:cTn>
                                        <p:tgtEl>
                                          <p:spTgt spid="3">
                                            <p:txEl>
                                              <p:pRg st="3" end="3"/>
                                            </p:txEl>
                                          </p:spTgt>
                                        </p:tgtEl>
                                        <p:attrNameLst>
                                          <p:attrName>xshear</p:attrName>
                                        </p:attrNameLst>
                                      </p:cBhvr>
                                    </p:anim>
                                    <p:animScale>
                                      <p:cBhvr>
                                        <p:cTn id="23" dur="200" decel="100000" autoRev="1" fill="hold">
                                          <p:stCondLst>
                                            <p:cond delay="600"/>
                                          </p:stCondLst>
                                        </p:cTn>
                                        <p:tgtEl>
                                          <p:spTgt spid="3">
                                            <p:txEl>
                                              <p:pRg st="3" end="3"/>
                                            </p:txEl>
                                          </p:spTgt>
                                        </p:tgtEl>
                                      </p:cBhvr>
                                      <p:from x="100000" y="100000"/>
                                      <p:to x="80000" y="100000"/>
                                    </p:animScale>
                                    <p:anim by="(#ppt_h/3+#ppt_w*0.1)" calcmode="lin" valueType="num">
                                      <p:cBhvr additive="sum">
                                        <p:cTn id="24" dur="200" decel="100000" autoRev="1" fill="hold">
                                          <p:stCondLst>
                                            <p:cond delay="600"/>
                                          </p:stCondLst>
                                        </p:cTn>
                                        <p:tgtEl>
                                          <p:spTgt spid="3">
                                            <p:txEl>
                                              <p:pRg st="3" end="3"/>
                                            </p:txEl>
                                          </p:spTgt>
                                        </p:tgtEl>
                                        <p:attrNameLst>
                                          <p:attrName>ppt_x</p:attrName>
                                        </p:attrNameLst>
                                      </p:cBhvr>
                                    </p:anim>
                                  </p:childTnLst>
                                </p:cTn>
                              </p:par>
                            </p:childTnLst>
                          </p:cTn>
                        </p:par>
                      </p:childTnLst>
                    </p:cTn>
                  </p:par>
                  <p:par>
                    <p:cTn id="25" fill="hold">
                      <p:stCondLst>
                        <p:cond delay="indefinite"/>
                      </p:stCondLst>
                      <p:childTnLst>
                        <p:par>
                          <p:cTn id="26" fill="hold">
                            <p:stCondLst>
                              <p:cond delay="0"/>
                            </p:stCondLst>
                            <p:childTnLst>
                              <p:par>
                                <p:cTn id="27" presetID="34"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from="(-#ppt_w/2)" to="(#ppt_x)" calcmode="lin" valueType="num">
                                      <p:cBhvr>
                                        <p:cTn id="29" dur="600" fill="hold">
                                          <p:stCondLst>
                                            <p:cond delay="0"/>
                                          </p:stCondLst>
                                        </p:cTn>
                                        <p:tgtEl>
                                          <p:spTgt spid="3">
                                            <p:txEl>
                                              <p:pRg st="4" end="4"/>
                                            </p:txEl>
                                          </p:spTgt>
                                        </p:tgtEl>
                                        <p:attrNameLst>
                                          <p:attrName>ppt_x</p:attrName>
                                        </p:attrNameLst>
                                      </p:cBhvr>
                                    </p:anim>
                                    <p:anim from="0" to="-1.0" calcmode="lin" valueType="num">
                                      <p:cBhvr>
                                        <p:cTn id="30" dur="200" decel="50000" autoRev="1" fill="hold">
                                          <p:stCondLst>
                                            <p:cond delay="600"/>
                                          </p:stCondLst>
                                        </p:cTn>
                                        <p:tgtEl>
                                          <p:spTgt spid="3">
                                            <p:txEl>
                                              <p:pRg st="4" end="4"/>
                                            </p:txEl>
                                          </p:spTgt>
                                        </p:tgtEl>
                                        <p:attrNameLst>
                                          <p:attrName>xshear</p:attrName>
                                        </p:attrNameLst>
                                      </p:cBhvr>
                                    </p:anim>
                                    <p:animScale>
                                      <p:cBhvr>
                                        <p:cTn id="31" dur="200" decel="100000" autoRev="1" fill="hold">
                                          <p:stCondLst>
                                            <p:cond delay="600"/>
                                          </p:stCondLst>
                                        </p:cTn>
                                        <p:tgtEl>
                                          <p:spTgt spid="3">
                                            <p:txEl>
                                              <p:pRg st="4" end="4"/>
                                            </p:txEl>
                                          </p:spTgt>
                                        </p:tgtEl>
                                      </p:cBhvr>
                                      <p:from x="100000" y="100000"/>
                                      <p:to x="80000" y="100000"/>
                                    </p:animScale>
                                    <p:anim by="(#ppt_h/3+#ppt_w*0.1)" calcmode="lin" valueType="num">
                                      <p:cBhvr additive="sum">
                                        <p:cTn id="32" dur="200" decel="100000" autoRev="1" fill="hold">
                                          <p:stCondLst>
                                            <p:cond delay="600"/>
                                          </p:stCondLst>
                                        </p:cTn>
                                        <p:tgtEl>
                                          <p:spTgt spid="3">
                                            <p:txEl>
                                              <p:pRg st="4" end="4"/>
                                            </p:txEl>
                                          </p:spTgt>
                                        </p:tgtEl>
                                        <p:attrNameLst>
                                          <p:attrName>ppt_x</p:attrName>
                                        </p:attrNameLst>
                                      </p:cBhvr>
                                    </p:anim>
                                  </p:childTnLst>
                                </p:cTn>
                              </p:par>
                            </p:childTnLst>
                          </p:cTn>
                        </p:par>
                      </p:childTnLst>
                    </p:cTn>
                  </p:par>
                  <p:par>
                    <p:cTn id="33" fill="hold">
                      <p:stCondLst>
                        <p:cond delay="indefinite"/>
                      </p:stCondLst>
                      <p:childTnLst>
                        <p:par>
                          <p:cTn id="34" fill="hold">
                            <p:stCondLst>
                              <p:cond delay="0"/>
                            </p:stCondLst>
                            <p:childTnLst>
                              <p:par>
                                <p:cTn id="35" presetID="34"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from="(-#ppt_w/2)" to="(#ppt_x)" calcmode="lin" valueType="num">
                                      <p:cBhvr>
                                        <p:cTn id="37" dur="600" fill="hold">
                                          <p:stCondLst>
                                            <p:cond delay="0"/>
                                          </p:stCondLst>
                                        </p:cTn>
                                        <p:tgtEl>
                                          <p:spTgt spid="3">
                                            <p:txEl>
                                              <p:pRg st="5" end="5"/>
                                            </p:txEl>
                                          </p:spTgt>
                                        </p:tgtEl>
                                        <p:attrNameLst>
                                          <p:attrName>ppt_x</p:attrName>
                                        </p:attrNameLst>
                                      </p:cBhvr>
                                    </p:anim>
                                    <p:anim from="0" to="-1.0" calcmode="lin" valueType="num">
                                      <p:cBhvr>
                                        <p:cTn id="38" dur="200" decel="50000" autoRev="1" fill="hold">
                                          <p:stCondLst>
                                            <p:cond delay="600"/>
                                          </p:stCondLst>
                                        </p:cTn>
                                        <p:tgtEl>
                                          <p:spTgt spid="3">
                                            <p:txEl>
                                              <p:pRg st="5" end="5"/>
                                            </p:txEl>
                                          </p:spTgt>
                                        </p:tgtEl>
                                        <p:attrNameLst>
                                          <p:attrName>xshear</p:attrName>
                                        </p:attrNameLst>
                                      </p:cBhvr>
                                    </p:anim>
                                    <p:animScale>
                                      <p:cBhvr>
                                        <p:cTn id="39" dur="200" decel="100000" autoRev="1" fill="hold">
                                          <p:stCondLst>
                                            <p:cond delay="600"/>
                                          </p:stCondLst>
                                        </p:cTn>
                                        <p:tgtEl>
                                          <p:spTgt spid="3">
                                            <p:txEl>
                                              <p:pRg st="5" end="5"/>
                                            </p:txEl>
                                          </p:spTgt>
                                        </p:tgtEl>
                                      </p:cBhvr>
                                      <p:from x="100000" y="100000"/>
                                      <p:to x="80000" y="100000"/>
                                    </p:animScale>
                                    <p:anim by="(#ppt_h/3+#ppt_w*0.1)" calcmode="lin" valueType="num">
                                      <p:cBhvr additive="sum">
                                        <p:cTn id="40" dur="200" decel="100000" autoRev="1" fill="hold">
                                          <p:stCondLst>
                                            <p:cond delay="600"/>
                                          </p:stCondLst>
                                        </p:cTn>
                                        <p:tgtEl>
                                          <p:spTgt spid="3">
                                            <p:txEl>
                                              <p:pRg st="5" end="5"/>
                                            </p:txEl>
                                          </p:spTgt>
                                        </p:tgtEl>
                                        <p:attrNameLst>
                                          <p:attrName>ppt_x</p:attrName>
                                        </p:attrNameLst>
                                      </p:cBhvr>
                                    </p:anim>
                                  </p:childTnLst>
                                </p:cTn>
                              </p:par>
                            </p:childTnLst>
                          </p:cTn>
                        </p:par>
                      </p:childTnLst>
                    </p:cTn>
                  </p:par>
                  <p:par>
                    <p:cTn id="41" fill="hold">
                      <p:stCondLst>
                        <p:cond delay="indefinite"/>
                      </p:stCondLst>
                      <p:childTnLst>
                        <p:par>
                          <p:cTn id="42" fill="hold">
                            <p:stCondLst>
                              <p:cond delay="0"/>
                            </p:stCondLst>
                            <p:childTnLst>
                              <p:par>
                                <p:cTn id="43" presetID="34" presetClass="entr" presetSubtype="0"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from="(-#ppt_w/2)" to="(#ppt_x)" calcmode="lin" valueType="num">
                                      <p:cBhvr>
                                        <p:cTn id="45" dur="600" fill="hold">
                                          <p:stCondLst>
                                            <p:cond delay="0"/>
                                          </p:stCondLst>
                                        </p:cTn>
                                        <p:tgtEl>
                                          <p:spTgt spid="3">
                                            <p:txEl>
                                              <p:pRg st="6" end="6"/>
                                            </p:txEl>
                                          </p:spTgt>
                                        </p:tgtEl>
                                        <p:attrNameLst>
                                          <p:attrName>ppt_x</p:attrName>
                                        </p:attrNameLst>
                                      </p:cBhvr>
                                    </p:anim>
                                    <p:anim from="0" to="-1.0" calcmode="lin" valueType="num">
                                      <p:cBhvr>
                                        <p:cTn id="46" dur="200" decel="50000" autoRev="1" fill="hold">
                                          <p:stCondLst>
                                            <p:cond delay="600"/>
                                          </p:stCondLst>
                                        </p:cTn>
                                        <p:tgtEl>
                                          <p:spTgt spid="3">
                                            <p:txEl>
                                              <p:pRg st="6" end="6"/>
                                            </p:txEl>
                                          </p:spTgt>
                                        </p:tgtEl>
                                        <p:attrNameLst>
                                          <p:attrName>xshear</p:attrName>
                                        </p:attrNameLst>
                                      </p:cBhvr>
                                    </p:anim>
                                    <p:animScale>
                                      <p:cBhvr>
                                        <p:cTn id="47" dur="200" decel="100000" autoRev="1" fill="hold">
                                          <p:stCondLst>
                                            <p:cond delay="600"/>
                                          </p:stCondLst>
                                        </p:cTn>
                                        <p:tgtEl>
                                          <p:spTgt spid="3">
                                            <p:txEl>
                                              <p:pRg st="6" end="6"/>
                                            </p:txEl>
                                          </p:spTgt>
                                        </p:tgtEl>
                                      </p:cBhvr>
                                      <p:from x="100000" y="100000"/>
                                      <p:to x="80000" y="100000"/>
                                    </p:animScale>
                                    <p:anim by="(#ppt_h/3+#ppt_w*0.1)" calcmode="lin" valueType="num">
                                      <p:cBhvr additive="sum">
                                        <p:cTn id="48" dur="200" decel="100000" autoRev="1" fill="hold">
                                          <p:stCondLst>
                                            <p:cond delay="600"/>
                                          </p:stCondLst>
                                        </p:cTn>
                                        <p:tgtEl>
                                          <p:spTgt spid="3">
                                            <p:txEl>
                                              <p:pRg st="6" end="6"/>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smtClean="0"/>
              <a:t>Architecture Hint</a:t>
            </a:r>
            <a:endParaRPr/>
          </a:p>
        </p:txBody>
      </p:sp>
      <p:sp>
        <p:nvSpPr>
          <p:cNvPr id="3" name="Segnaposto testo 2"/>
          <p:cNvSpPr>
            <a:spLocks noGrp="1"/>
          </p:cNvSpPr>
          <p:nvPr>
            <p:ph type="body" sz="quarter" idx="10"/>
          </p:nvPr>
        </p:nvSpPr>
        <p:spPr/>
        <p:txBody>
          <a:bodyPr/>
          <a:lstStyle/>
          <a:p>
            <a:endParaRPr smtClean="0"/>
          </a:p>
          <a:p>
            <a:pPr algn="ctr"/>
            <a:r>
              <a:rPr smtClean="0"/>
              <a:t>Avoid to reinvent the wheel!</a:t>
            </a:r>
          </a:p>
          <a:p>
            <a:endParaRPr smtClean="0"/>
          </a:p>
          <a:p>
            <a:r>
              <a:rPr smtClean="0"/>
              <a:t>An high level application framework can be build upon and/or use a set of pre existents frameworks.</a:t>
            </a:r>
          </a:p>
          <a:p>
            <a:endParaRPr smtClean="0"/>
          </a:p>
          <a:p>
            <a:r>
              <a:rPr smtClean="0"/>
              <a:t>With this in mind, before writing any line of code, give a look around and see if there exists something that can help you solve your problems in advance and develop your code faster and safer.</a:t>
            </a:r>
          </a:p>
          <a:p>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1" end="1"/>
                                            </p:txEl>
                                          </p:spTgt>
                                        </p:tgtEl>
                                      </p:cBhvr>
                                      <p:by x="150000" y="150000"/>
                                    </p:animScale>
                                  </p:childTnLst>
                                </p:cTn>
                              </p:par>
                            </p:childTnLst>
                          </p:cTn>
                        </p:par>
                        <p:par>
                          <p:cTn id="7" fill="hold">
                            <p:stCondLst>
                              <p:cond delay="2000"/>
                            </p:stCondLst>
                            <p:childTnLst>
                              <p:par>
                                <p:cTn id="8" presetID="22" presetClass="entr" presetSubtype="4" fill="hold" nodeType="after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wipe(down)">
                                      <p:cBhvr>
                                        <p:cTn id="10" dur="500"/>
                                        <p:tgtEl>
                                          <p:spTgt spid="3">
                                            <p:txEl>
                                              <p:pRg st="3" end="3"/>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wipe(down)">
                                      <p:cBhvr>
                                        <p:cTn id="1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6200" y="838200"/>
            <a:ext cx="8839200" cy="990600"/>
          </a:xfrm>
        </p:spPr>
        <p:txBody>
          <a:bodyPr/>
          <a:lstStyle/>
          <a:p>
            <a:r>
              <a:rPr smtClean="0"/>
              <a:t>Architecture Choice 3</a:t>
            </a:r>
            <a:br>
              <a:rPr smtClean="0"/>
            </a:br>
            <a:r>
              <a:rPr smtClean="0"/>
              <a:t>Pluggability through Inversion Of  Control</a:t>
            </a:r>
            <a:endParaRPr/>
          </a:p>
        </p:txBody>
      </p:sp>
      <p:sp>
        <p:nvSpPr>
          <p:cNvPr id="3" name="Segnaposto testo 2"/>
          <p:cNvSpPr>
            <a:spLocks noGrp="1"/>
          </p:cNvSpPr>
          <p:nvPr>
            <p:ph type="body" sz="quarter" idx="10"/>
          </p:nvPr>
        </p:nvSpPr>
        <p:spPr>
          <a:xfrm>
            <a:off x="152400" y="2514600"/>
            <a:ext cx="8839200" cy="4114800"/>
          </a:xfrm>
        </p:spPr>
        <p:txBody>
          <a:bodyPr/>
          <a:lstStyle/>
          <a:p>
            <a:r>
              <a:rPr sz="2200" smtClean="0"/>
              <a:t>IoC: </a:t>
            </a:r>
            <a:r>
              <a:rPr sz="2200"/>
              <a:t>is an abstract principle describing an aspect of some software architecture designs in which the flow of control of a system is inverted in comparison to the traditional architecture of software </a:t>
            </a:r>
            <a:r>
              <a:rPr sz="2200" smtClean="0"/>
              <a:t>libraries.</a:t>
            </a:r>
          </a:p>
          <a:p>
            <a:r>
              <a:rPr sz="2200"/>
              <a:t>Instead of specifying a sequence of decisions and procedures to occur during the lifetime of a process, the user of an IoC framework writes the desired responses linked to particular events or data requests</a:t>
            </a:r>
            <a:r>
              <a:rPr sz="2200" smtClean="0"/>
              <a:t>.</a:t>
            </a:r>
          </a:p>
          <a:p>
            <a:r>
              <a:rPr sz="2200"/>
              <a:t>Inversion of Control is a style of software construction where reusable, generic code controls the execution of problem-specific </a:t>
            </a:r>
            <a:r>
              <a:rPr sz="2200" smtClean="0"/>
              <a:t>code, </a:t>
            </a:r>
            <a:r>
              <a:rPr sz="2200"/>
              <a:t>with the strong connotation that the reusable code and the problem-specific code are developed independently and the result often being a single integrated application.</a:t>
            </a:r>
            <a:endParaRPr sz="2200" smtClean="0"/>
          </a:p>
          <a:p>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6200" y="838200"/>
            <a:ext cx="8839200" cy="990600"/>
          </a:xfrm>
        </p:spPr>
        <p:txBody>
          <a:bodyPr/>
          <a:lstStyle/>
          <a:p>
            <a:r>
              <a:rPr smtClean="0"/>
              <a:t>Architecture Choice 3</a:t>
            </a:r>
            <a:br>
              <a:rPr smtClean="0"/>
            </a:br>
            <a:r>
              <a:rPr smtClean="0"/>
              <a:t>Pluggability through Inversion Of  Control</a:t>
            </a:r>
            <a:endParaRPr/>
          </a:p>
        </p:txBody>
      </p:sp>
      <p:sp>
        <p:nvSpPr>
          <p:cNvPr id="3" name="Segnaposto testo 2"/>
          <p:cNvSpPr>
            <a:spLocks noGrp="1"/>
          </p:cNvSpPr>
          <p:nvPr>
            <p:ph type="body" sz="quarter" idx="10"/>
          </p:nvPr>
        </p:nvSpPr>
        <p:spPr>
          <a:xfrm>
            <a:off x="152400" y="2514600"/>
            <a:ext cx="8839200" cy="4114800"/>
          </a:xfrm>
        </p:spPr>
        <p:txBody>
          <a:bodyPr/>
          <a:lstStyle/>
          <a:p>
            <a:r>
              <a:rPr sz="2200" smtClean="0"/>
              <a:t>So the basic idea is:</a:t>
            </a:r>
          </a:p>
          <a:p>
            <a:endParaRPr sz="2200"/>
          </a:p>
          <a:p>
            <a:endParaRPr sz="2200" smtClean="0"/>
          </a:p>
          <a:p>
            <a:endParaRPr smtClean="0"/>
          </a:p>
          <a:p>
            <a:endParaRPr/>
          </a:p>
          <a:p>
            <a:r>
              <a:rPr smtClean="0"/>
              <a:t>With a large numbers of interfaces and implementations we need an infrastructure to handle them. That's what a "lightweight IoC container" do.</a:t>
            </a:r>
            <a:endParaRPr/>
          </a:p>
        </p:txBody>
      </p:sp>
      <p:sp>
        <p:nvSpPr>
          <p:cNvPr id="4" name="Rettangolo arrotondato 3"/>
          <p:cNvSpPr/>
          <p:nvPr/>
        </p:nvSpPr>
        <p:spPr>
          <a:xfrm>
            <a:off x="228600" y="2971800"/>
            <a:ext cx="2819400" cy="685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Master</a:t>
            </a:r>
            <a:endParaRPr lang="en-US" sz="1400" dirty="0" smtClean="0"/>
          </a:p>
        </p:txBody>
      </p:sp>
      <p:sp>
        <p:nvSpPr>
          <p:cNvPr id="5" name="Rettangolo arrotondato 4"/>
          <p:cNvSpPr/>
          <p:nvPr/>
        </p:nvSpPr>
        <p:spPr>
          <a:xfrm>
            <a:off x="4191000" y="2971800"/>
            <a:ext cx="2819400" cy="685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err="1" smtClean="0"/>
              <a:t>IChild</a:t>
            </a:r>
            <a:endParaRPr lang="en-US" sz="1400" dirty="0" smtClean="0"/>
          </a:p>
        </p:txBody>
      </p:sp>
      <p:sp>
        <p:nvSpPr>
          <p:cNvPr id="6" name="Rettangolo arrotondato 5"/>
          <p:cNvSpPr/>
          <p:nvPr/>
        </p:nvSpPr>
        <p:spPr>
          <a:xfrm>
            <a:off x="4191000" y="4038600"/>
            <a:ext cx="2819400" cy="685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Child</a:t>
            </a:r>
          </a:p>
        </p:txBody>
      </p:sp>
      <p:cxnSp>
        <p:nvCxnSpPr>
          <p:cNvPr id="8" name="Connettore 2 7"/>
          <p:cNvCxnSpPr>
            <a:stCxn id="4" idx="3"/>
            <a:endCxn id="5" idx="1"/>
          </p:cNvCxnSpPr>
          <p:nvPr/>
        </p:nvCxnSpPr>
        <p:spPr>
          <a:xfrm>
            <a:off x="3048000" y="3314700"/>
            <a:ext cx="1143000" cy="1588"/>
          </a:xfrm>
          <a:prstGeom prst="straightConnector1">
            <a:avLst/>
          </a:prstGeom>
          <a:ln w="38100" cmpd="sn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a:stCxn id="4" idx="3"/>
            <a:endCxn id="6" idx="1"/>
          </p:cNvCxnSpPr>
          <p:nvPr/>
        </p:nvCxnSpPr>
        <p:spPr>
          <a:xfrm>
            <a:off x="3048000" y="3314700"/>
            <a:ext cx="1143000" cy="1066800"/>
          </a:xfrm>
          <a:prstGeom prst="straightConnector1">
            <a:avLst/>
          </a:prstGeom>
          <a:ln w="38100" cmpd="sn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ailEnd type="arrow"/>
          </a:ln>
        </p:spPr>
        <p:style>
          <a:lnRef idx="1">
            <a:schemeClr val="accent1"/>
          </a:lnRef>
          <a:fillRef idx="0">
            <a:schemeClr val="accent1"/>
          </a:fillRef>
          <a:effectRef idx="0">
            <a:schemeClr val="accent1"/>
          </a:effectRef>
          <a:fontRef idx="minor">
            <a:schemeClr val="tx1"/>
          </a:fontRef>
        </p:style>
      </p:cxnSp>
      <p:cxnSp>
        <p:nvCxnSpPr>
          <p:cNvPr id="12" name="Connettore 7 11"/>
          <p:cNvCxnSpPr>
            <a:stCxn id="6" idx="3"/>
            <a:endCxn id="5" idx="3"/>
          </p:cNvCxnSpPr>
          <p:nvPr/>
        </p:nvCxnSpPr>
        <p:spPr>
          <a:xfrm flipV="1">
            <a:off x="7010400" y="3314700"/>
            <a:ext cx="1588" cy="1066800"/>
          </a:xfrm>
          <a:prstGeom prst="curvedConnector3">
            <a:avLst>
              <a:gd name="adj1" fmla="val 33048751"/>
            </a:avLst>
          </a:prstGeom>
          <a:ln w="38100" cmpd="sng">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prstDash val="sysDot"/>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wipe(down)">
                                      <p:cBhvr>
                                        <p:cTn id="12" dur="500"/>
                                        <p:tgtEl>
                                          <p:spTgt spid="3">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smtClean="0"/>
              <a:t>Two words about me</a:t>
            </a:r>
            <a:br>
              <a:rPr smtClean="0"/>
            </a:br>
            <a:r>
              <a:rPr smtClean="0"/>
              <a:t>Giorgetti Alessandro</a:t>
            </a:r>
            <a:endParaRPr/>
          </a:p>
        </p:txBody>
      </p:sp>
      <p:sp>
        <p:nvSpPr>
          <p:cNvPr id="3" name="Segnaposto testo 2"/>
          <p:cNvSpPr>
            <a:spLocks noGrp="1"/>
          </p:cNvSpPr>
          <p:nvPr>
            <p:ph type="body" sz="quarter" idx="10"/>
          </p:nvPr>
        </p:nvSpPr>
        <p:spPr>
          <a:xfrm>
            <a:off x="152400" y="1524000"/>
            <a:ext cx="8839200" cy="5105400"/>
          </a:xfrm>
        </p:spPr>
        <p:txBody>
          <a:bodyPr/>
          <a:lstStyle/>
          <a:p>
            <a:pPr fontAlgn="auto">
              <a:spcBef>
                <a:spcPts val="0"/>
              </a:spcBef>
              <a:spcAft>
                <a:spcPts val="0"/>
              </a:spcAft>
              <a:buFont typeface="Arial" pitchFamily="34" charset="0"/>
              <a:buChar char="•"/>
              <a:defRPr/>
            </a:pPr>
            <a:r>
              <a:rPr smtClean="0">
                <a:ln w="18000">
                  <a:solidFill>
                    <a:schemeClr val="accent2">
                      <a:satMod val="140000"/>
                    </a:schemeClr>
                  </a:solidFill>
                  <a:prstDash val="solid"/>
                  <a:miter lim="800000"/>
                </a:ln>
              </a:rPr>
              <a:t>Electronic Engineering Degree (Microelectionic specialization)</a:t>
            </a:r>
          </a:p>
          <a:p>
            <a:pPr fontAlgn="auto">
              <a:spcBef>
                <a:spcPts val="0"/>
              </a:spcBef>
              <a:spcAft>
                <a:spcPts val="0"/>
              </a:spcAft>
              <a:buFont typeface="Arial" pitchFamily="34" charset="0"/>
              <a:buChar char="•"/>
              <a:defRPr/>
            </a:pPr>
            <a:endParaRPr smtClean="0">
              <a:ln w="18000">
                <a:solidFill>
                  <a:schemeClr val="accent2">
                    <a:satMod val="140000"/>
                  </a:schemeClr>
                </a:solidFill>
                <a:prstDash val="solid"/>
                <a:miter lim="800000"/>
              </a:ln>
            </a:endParaRPr>
          </a:p>
          <a:p>
            <a:pPr fontAlgn="auto">
              <a:spcBef>
                <a:spcPts val="0"/>
              </a:spcBef>
              <a:spcAft>
                <a:spcPts val="0"/>
              </a:spcAft>
              <a:buFont typeface="Arial" pitchFamily="34" charset="0"/>
              <a:buChar char="•"/>
              <a:defRPr/>
            </a:pPr>
            <a:r>
              <a:rPr smtClean="0">
                <a:ln w="18000">
                  <a:solidFill>
                    <a:schemeClr val="accent2">
                      <a:satMod val="140000"/>
                    </a:schemeClr>
                  </a:solidFill>
                  <a:prstDash val="solid"/>
                  <a:miter lim="800000"/>
                </a:ln>
              </a:rPr>
              <a:t>Cofounder of DotNetMarche and member of Ugi.Net</a:t>
            </a:r>
          </a:p>
          <a:p>
            <a:pPr fontAlgn="auto">
              <a:spcBef>
                <a:spcPts val="0"/>
              </a:spcBef>
              <a:spcAft>
                <a:spcPts val="0"/>
              </a:spcAft>
              <a:buFont typeface="Arial" pitchFamily="34" charset="0"/>
              <a:buChar char="•"/>
              <a:defRPr/>
            </a:pPr>
            <a:endParaRPr smtClean="0">
              <a:ln w="18000">
                <a:solidFill>
                  <a:schemeClr val="accent2">
                    <a:satMod val="140000"/>
                  </a:schemeClr>
                </a:solidFill>
                <a:prstDash val="solid"/>
                <a:miter lim="800000"/>
              </a:ln>
            </a:endParaRPr>
          </a:p>
          <a:p>
            <a:pPr fontAlgn="auto">
              <a:spcBef>
                <a:spcPts val="0"/>
              </a:spcBef>
              <a:spcAft>
                <a:spcPts val="0"/>
              </a:spcAft>
              <a:buFont typeface="Arial" pitchFamily="34" charset="0"/>
              <a:buChar char="•"/>
              <a:defRPr/>
            </a:pPr>
            <a:r>
              <a:rPr smtClean="0">
                <a:ln w="18000">
                  <a:solidFill>
                    <a:schemeClr val="accent2">
                      <a:satMod val="140000"/>
                    </a:schemeClr>
                  </a:solidFill>
                  <a:prstDash val="solid"/>
                  <a:miter lim="800000"/>
                </a:ln>
              </a:rPr>
              <a:t>Founder or SID s.r.l.</a:t>
            </a:r>
          </a:p>
          <a:p>
            <a:pPr fontAlgn="auto">
              <a:spcBef>
                <a:spcPts val="0"/>
              </a:spcBef>
              <a:spcAft>
                <a:spcPts val="0"/>
              </a:spcAft>
              <a:buFont typeface="Arial" pitchFamily="34" charset="0"/>
              <a:buChar char="•"/>
              <a:defRPr/>
            </a:pPr>
            <a:endParaRPr smtClean="0"/>
          </a:p>
          <a:p>
            <a:pPr fontAlgn="auto">
              <a:spcBef>
                <a:spcPts val="0"/>
              </a:spcBef>
              <a:spcAft>
                <a:spcPts val="0"/>
              </a:spcAft>
              <a:buFont typeface="Arial" pitchFamily="34" charset="0"/>
              <a:buChar char="•"/>
              <a:defRPr/>
            </a:pPr>
            <a:r>
              <a:rPr smtClean="0"/>
              <a:t>Links:</a:t>
            </a:r>
          </a:p>
          <a:p>
            <a:pPr lvl="1" fontAlgn="auto">
              <a:spcBef>
                <a:spcPts val="0"/>
              </a:spcBef>
              <a:spcAft>
                <a:spcPts val="0"/>
              </a:spcAft>
              <a:buFont typeface="Arial" pitchFamily="34" charset="0"/>
              <a:buChar char="•"/>
              <a:defRPr/>
            </a:pPr>
            <a:r>
              <a:rPr lang="en-US" dirty="0" err="1" smtClean="0">
                <a:ln w="18000">
                  <a:solidFill>
                    <a:schemeClr val="accent2">
                      <a:satMod val="140000"/>
                    </a:schemeClr>
                  </a:solidFill>
                  <a:prstDash val="solid"/>
                  <a:miter lim="800000"/>
                </a:ln>
              </a:rPr>
              <a:t>DotNetMarche</a:t>
            </a:r>
            <a:r>
              <a:rPr lang="en-US" dirty="0" smtClean="0">
                <a:ln w="18000">
                  <a:solidFill>
                    <a:schemeClr val="accent2">
                      <a:satMod val="140000"/>
                    </a:schemeClr>
                  </a:solidFill>
                  <a:prstDash val="solid"/>
                  <a:miter lim="800000"/>
                </a:ln>
              </a:rPr>
              <a:t> – </a:t>
            </a:r>
            <a:r>
              <a:rPr lang="en-US" dirty="0" smtClean="0">
                <a:ln w="18000">
                  <a:solidFill>
                    <a:schemeClr val="accent2">
                      <a:satMod val="140000"/>
                    </a:schemeClr>
                  </a:solidFill>
                  <a:prstDash val="solid"/>
                  <a:miter lim="800000"/>
                </a:ln>
                <a:hlinkClick r:id="rId2"/>
              </a:rPr>
              <a:t>www.dotnetmarche.org</a:t>
            </a:r>
            <a:endParaRPr lang="en-US" dirty="0" smtClean="0">
              <a:ln w="18000">
                <a:solidFill>
                  <a:schemeClr val="accent2">
                    <a:satMod val="140000"/>
                  </a:schemeClr>
                </a:solidFill>
                <a:prstDash val="solid"/>
                <a:miter lim="800000"/>
              </a:ln>
            </a:endParaRPr>
          </a:p>
          <a:p>
            <a:pPr lvl="1" fontAlgn="auto">
              <a:spcBef>
                <a:spcPts val="0"/>
              </a:spcBef>
              <a:spcAft>
                <a:spcPts val="0"/>
              </a:spcAft>
              <a:buFont typeface="Arial" pitchFamily="34" charset="0"/>
              <a:buChar char="•"/>
              <a:defRPr/>
            </a:pPr>
            <a:endParaRPr lang="en-US" dirty="0" smtClean="0">
              <a:ln w="18000">
                <a:solidFill>
                  <a:schemeClr val="accent2">
                    <a:satMod val="140000"/>
                  </a:schemeClr>
                </a:solidFill>
                <a:prstDash val="solid"/>
                <a:miter lim="800000"/>
              </a:ln>
            </a:endParaRPr>
          </a:p>
          <a:p>
            <a:pPr lvl="1" fontAlgn="auto">
              <a:spcBef>
                <a:spcPts val="0"/>
              </a:spcBef>
              <a:spcAft>
                <a:spcPts val="0"/>
              </a:spcAft>
              <a:buFont typeface="Arial" pitchFamily="34" charset="0"/>
              <a:buChar char="•"/>
              <a:defRPr/>
            </a:pPr>
            <a:r>
              <a:rPr lang="en-US" dirty="0" smtClean="0">
                <a:ln w="18000">
                  <a:solidFill>
                    <a:schemeClr val="accent2">
                      <a:satMod val="140000"/>
                    </a:schemeClr>
                  </a:solidFill>
                  <a:prstDash val="solid"/>
                  <a:miter lim="800000"/>
                </a:ln>
              </a:rPr>
              <a:t>Blog – www.nablasoft.com/guardian/</a:t>
            </a:r>
          </a:p>
          <a:p>
            <a:pPr fontAlgn="auto">
              <a:spcBef>
                <a:spcPts val="0"/>
              </a:spcBef>
              <a:spcAft>
                <a:spcPts val="0"/>
              </a:spcAft>
              <a:buFont typeface="Arial" pitchFamily="34" charset="0"/>
              <a:buChar char="•"/>
              <a:defRPr/>
            </a:pPr>
            <a:endParaRPr sz="2000" i="1" spc="-642" smtClean="0">
              <a:ln w="18000">
                <a:solidFill>
                  <a:schemeClr val="accent2">
                    <a:satMod val="140000"/>
                  </a:schemeClr>
                </a:solidFill>
                <a:prstDash val="solid"/>
                <a:miter lim="800000"/>
              </a:ln>
              <a:gradFill flip="none" rotWithShape="1">
                <a:gsLst>
                  <a:gs pos="38000">
                    <a:srgbClr val="C0C0C0"/>
                  </a:gs>
                  <a:gs pos="65000">
                    <a:srgbClr val="FFFFFF"/>
                  </a:gs>
                </a:gsLst>
                <a:lin ang="16200000" scaled="1"/>
                <a:tileRect/>
              </a:gradFill>
              <a:effectLst>
                <a:outerShdw blurRad="50800" dist="39000" dir="5460000" algn="tl">
                  <a:srgbClr val="000000">
                    <a:alpha val="38000"/>
                  </a:srgbClr>
                </a:outerShdw>
              </a:effectLst>
              <a:latin typeface="Segoe" pitchFamily="34" charset="0"/>
            </a:endParaRPr>
          </a:p>
          <a:p>
            <a:pPr fontAlgn="auto">
              <a:spcBef>
                <a:spcPts val="0"/>
              </a:spcBef>
              <a:spcAft>
                <a:spcPts val="0"/>
              </a:spcAft>
              <a:defRPr/>
            </a:pPr>
            <a:r>
              <a:rPr sz="2000" i="1" spc="-642" smtClean="0">
                <a:ln w="11430"/>
                <a:gradFill flip="none" rotWithShape="1">
                  <a:gsLst>
                    <a:gs pos="38000">
                      <a:srgbClr val="C0C0C0"/>
                    </a:gs>
                    <a:gs pos="65000">
                      <a:srgbClr val="FFFFFF"/>
                    </a:gs>
                  </a:gsLst>
                  <a:lin ang="16200000" scaled="1"/>
                  <a:tileRect/>
                </a:gradFill>
                <a:effectLst>
                  <a:outerShdw blurRad="50800" dist="39000" dir="5460000" algn="tl">
                    <a:srgbClr val="000000">
                      <a:alpha val="38000"/>
                    </a:srgbClr>
                  </a:outerShdw>
                </a:effectLst>
                <a:latin typeface="Segoe" pitchFamily="34" charset="0"/>
              </a:rPr>
              <a:t>.</a:t>
            </a:r>
          </a:p>
          <a:p>
            <a:endParaRPr smtClean="0"/>
          </a:p>
          <a:p>
            <a:endParaRPr smtClean="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6200" y="838200"/>
            <a:ext cx="8839200" cy="990600"/>
          </a:xfrm>
        </p:spPr>
        <p:txBody>
          <a:bodyPr/>
          <a:lstStyle/>
          <a:p>
            <a:r>
              <a:rPr smtClean="0"/>
              <a:t>Architecture Choice 3</a:t>
            </a:r>
            <a:br>
              <a:rPr smtClean="0"/>
            </a:br>
            <a:r>
              <a:rPr smtClean="0"/>
              <a:t>Pluggability through Inversion Of  Control</a:t>
            </a:r>
            <a:endParaRPr/>
          </a:p>
        </p:txBody>
      </p:sp>
      <p:sp>
        <p:nvSpPr>
          <p:cNvPr id="3" name="Segnaposto testo 2"/>
          <p:cNvSpPr>
            <a:spLocks noGrp="1"/>
          </p:cNvSpPr>
          <p:nvPr>
            <p:ph type="body" sz="quarter" idx="10"/>
          </p:nvPr>
        </p:nvSpPr>
        <p:spPr>
          <a:xfrm>
            <a:off x="152400" y="2514600"/>
            <a:ext cx="8839200" cy="4114800"/>
          </a:xfrm>
        </p:spPr>
        <p:txBody>
          <a:bodyPr/>
          <a:lstStyle/>
          <a:p>
            <a:r>
              <a:rPr sz="2200" smtClean="0"/>
              <a:t>When properly configured they are able to create objects and configure them through "Dependency Injection"</a:t>
            </a:r>
          </a:p>
          <a:p>
            <a:endParaRPr sz="2000"/>
          </a:p>
          <a:p>
            <a:r>
              <a:rPr sz="2400"/>
              <a:t>The basic idea of the Dependency Injection is to have a separate object, an assembler, that populates a field in the </a:t>
            </a:r>
            <a:r>
              <a:rPr sz="2400" smtClean="0"/>
              <a:t>"master" class </a:t>
            </a:r>
            <a:r>
              <a:rPr sz="2400"/>
              <a:t>with an appropriate implementation for the </a:t>
            </a:r>
            <a:r>
              <a:rPr sz="2400" smtClean="0"/>
              <a:t>"child" interface.</a:t>
            </a:r>
          </a:p>
          <a:p>
            <a:endParaRPr sz="2000"/>
          </a:p>
          <a:p>
            <a:r>
              <a:rPr sz="2200"/>
              <a:t>There are three main styles of dependency </a:t>
            </a:r>
            <a:r>
              <a:rPr sz="2200" smtClean="0"/>
              <a:t>injection: </a:t>
            </a:r>
          </a:p>
          <a:p>
            <a:pPr>
              <a:buFont typeface="Arial" pitchFamily="34" charset="0"/>
              <a:buChar char="•"/>
            </a:pPr>
            <a:r>
              <a:rPr sz="2400" smtClean="0"/>
              <a:t>Constructor Injection</a:t>
            </a:r>
          </a:p>
          <a:p>
            <a:pPr>
              <a:buFont typeface="Arial" pitchFamily="34" charset="0"/>
              <a:buChar char="•"/>
            </a:pPr>
            <a:r>
              <a:rPr sz="2400" smtClean="0"/>
              <a:t>Setter Injection</a:t>
            </a:r>
          </a:p>
          <a:p>
            <a:pPr>
              <a:buFont typeface="Arial" pitchFamily="34" charset="0"/>
              <a:buChar char="•"/>
            </a:pPr>
            <a:r>
              <a:rPr sz="2400" smtClean="0"/>
              <a:t>Interface </a:t>
            </a:r>
            <a:r>
              <a:rPr sz="2400"/>
              <a:t>Injection.</a:t>
            </a:r>
            <a:endParaRPr sz="240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6200" y="838200"/>
            <a:ext cx="8839200" cy="990600"/>
          </a:xfrm>
        </p:spPr>
        <p:txBody>
          <a:bodyPr/>
          <a:lstStyle/>
          <a:p>
            <a:r>
              <a:rPr smtClean="0"/>
              <a:t>Architecture Choice 3</a:t>
            </a:r>
            <a:br>
              <a:rPr smtClean="0"/>
            </a:br>
            <a:r>
              <a:rPr smtClean="0"/>
              <a:t>Pluggability through Inversion Of  Control</a:t>
            </a:r>
            <a:endParaRPr/>
          </a:p>
        </p:txBody>
      </p:sp>
      <p:sp>
        <p:nvSpPr>
          <p:cNvPr id="3" name="Segnaposto testo 2"/>
          <p:cNvSpPr>
            <a:spLocks noGrp="1"/>
          </p:cNvSpPr>
          <p:nvPr>
            <p:ph type="body" sz="quarter" idx="10"/>
          </p:nvPr>
        </p:nvSpPr>
        <p:spPr>
          <a:xfrm>
            <a:off x="152400" y="2514600"/>
            <a:ext cx="8839200" cy="4114800"/>
          </a:xfrm>
        </p:spPr>
        <p:txBody>
          <a:bodyPr/>
          <a:lstStyle/>
          <a:p>
            <a:r>
              <a:rPr smtClean="0"/>
              <a:t>Each module and/submodule should be represented by Interfaces:</a:t>
            </a:r>
          </a:p>
          <a:p>
            <a:pPr>
              <a:buFont typeface="Arial" pitchFamily="34" charset="0"/>
              <a:buChar char="•"/>
            </a:pPr>
            <a:r>
              <a:rPr smtClean="0"/>
              <a:t>It grants the operativity</a:t>
            </a:r>
          </a:p>
          <a:p>
            <a:pPr>
              <a:buFont typeface="Arial" pitchFamily="34" charset="0"/>
              <a:buChar char="•"/>
            </a:pPr>
            <a:r>
              <a:rPr smtClean="0"/>
              <a:t>It shields the implementation</a:t>
            </a:r>
          </a:p>
          <a:p>
            <a:pPr>
              <a:buFont typeface="Arial" pitchFamily="34" charset="0"/>
              <a:buChar char="•"/>
            </a:pPr>
            <a:endParaRPr smtClean="0"/>
          </a:p>
          <a:p>
            <a:r>
              <a:rPr smtClean="0"/>
              <a:t>We can take advantage of an IoC system to inject dependencies into modules (configuring them) or to invoke the creation and execution of application classes that obey to specific interfaces.</a:t>
            </a:r>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6200" y="838200"/>
            <a:ext cx="8839200" cy="990600"/>
          </a:xfrm>
        </p:spPr>
        <p:txBody>
          <a:bodyPr/>
          <a:lstStyle/>
          <a:p>
            <a:r>
              <a:rPr smtClean="0"/>
              <a:t>Architecture Choice 3</a:t>
            </a:r>
            <a:br>
              <a:rPr smtClean="0"/>
            </a:br>
            <a:r>
              <a:rPr smtClean="0"/>
              <a:t>Pluggability through Inversion Of  Control</a:t>
            </a:r>
            <a:endParaRPr/>
          </a:p>
        </p:txBody>
      </p:sp>
      <p:sp>
        <p:nvSpPr>
          <p:cNvPr id="3" name="Segnaposto testo 2"/>
          <p:cNvSpPr>
            <a:spLocks noGrp="1"/>
          </p:cNvSpPr>
          <p:nvPr>
            <p:ph type="body" sz="quarter" idx="10"/>
          </p:nvPr>
        </p:nvSpPr>
        <p:spPr>
          <a:xfrm>
            <a:off x="152400" y="2514600"/>
            <a:ext cx="8839200" cy="4114800"/>
          </a:xfrm>
        </p:spPr>
        <p:txBody>
          <a:bodyPr/>
          <a:lstStyle/>
          <a:p>
            <a:r>
              <a:rPr smtClean="0"/>
              <a:t>The application bootstrapper will have a way to retrieve the configuration for each module (the mappings) and to register them in the IoC system.</a:t>
            </a:r>
          </a:p>
          <a:p>
            <a:endParaRPr smtClean="0"/>
          </a:p>
          <a:p>
            <a:r>
              <a:rPr smtClean="0"/>
              <a:t>Each high level module will obey to a set of interfaces common to the entire applciation and that the bootstrapper knows how to use to start the execution of a module.</a:t>
            </a:r>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6200" y="838200"/>
            <a:ext cx="8839200" cy="990600"/>
          </a:xfrm>
        </p:spPr>
        <p:txBody>
          <a:bodyPr/>
          <a:lstStyle/>
          <a:p>
            <a:r>
              <a:rPr smtClean="0"/>
              <a:t>Architecture Choice 3</a:t>
            </a:r>
            <a:br>
              <a:rPr smtClean="0"/>
            </a:br>
            <a:r>
              <a:rPr smtClean="0"/>
              <a:t>Pluggability through Inversion Of  Control</a:t>
            </a:r>
            <a:endParaRPr/>
          </a:p>
        </p:txBody>
      </p:sp>
      <p:sp>
        <p:nvSpPr>
          <p:cNvPr id="3" name="Segnaposto testo 2"/>
          <p:cNvSpPr>
            <a:spLocks noGrp="1"/>
          </p:cNvSpPr>
          <p:nvPr>
            <p:ph type="body" sz="quarter" idx="10"/>
          </p:nvPr>
        </p:nvSpPr>
        <p:spPr>
          <a:xfrm>
            <a:off x="152400" y="2667000"/>
            <a:ext cx="8839200" cy="3962400"/>
          </a:xfrm>
        </p:spPr>
        <p:txBody>
          <a:bodyPr/>
          <a:lstStyle/>
          <a:p>
            <a:r>
              <a:rPr smtClean="0"/>
              <a:t>The IoC system itself will be hided behind an interface:</a:t>
            </a:r>
          </a:p>
          <a:p>
            <a:pPr>
              <a:buFont typeface="Arial" pitchFamily="34" charset="0"/>
              <a:buChar char="•"/>
            </a:pPr>
            <a:r>
              <a:rPr smtClean="0"/>
              <a:t>You can change the IoC engine without impact for the application</a:t>
            </a:r>
          </a:p>
          <a:p>
            <a:pPr>
              <a:buFont typeface="Arial" pitchFamily="34" charset="0"/>
              <a:buChar char="•"/>
            </a:pPr>
            <a:r>
              <a:rPr smtClean="0"/>
              <a:t>Each runtime (SL/WPF/etc…) has its own IoCs</a:t>
            </a:r>
          </a:p>
          <a:p>
            <a:pPr>
              <a:buFont typeface="Arial" pitchFamily="34" charset="0"/>
              <a:buChar char="•"/>
            </a:pPr>
            <a:r>
              <a:rPr smtClean="0"/>
              <a:t>You can extend the IoC with features you may need.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4"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from="(-#ppt_w/2)" to="(#ppt_x)" calcmode="lin" valueType="num">
                                      <p:cBhvr>
                                        <p:cTn id="12" dur="600" fill="hold">
                                          <p:stCondLst>
                                            <p:cond delay="0"/>
                                          </p:stCondLst>
                                        </p:cTn>
                                        <p:tgtEl>
                                          <p:spTgt spid="3">
                                            <p:txEl>
                                              <p:pRg st="1" end="1"/>
                                            </p:txEl>
                                          </p:spTgt>
                                        </p:tgtEl>
                                        <p:attrNameLst>
                                          <p:attrName>ppt_x</p:attrName>
                                        </p:attrNameLst>
                                      </p:cBhvr>
                                    </p:anim>
                                    <p:anim from="0" to="-1.0" calcmode="lin" valueType="num">
                                      <p:cBhvr>
                                        <p:cTn id="13" dur="200" decel="50000" autoRev="1" fill="hold">
                                          <p:stCondLst>
                                            <p:cond delay="600"/>
                                          </p:stCondLst>
                                        </p:cTn>
                                        <p:tgtEl>
                                          <p:spTgt spid="3">
                                            <p:txEl>
                                              <p:pRg st="1" end="1"/>
                                            </p:txEl>
                                          </p:spTgt>
                                        </p:tgtEl>
                                        <p:attrNameLst>
                                          <p:attrName>xshear</p:attrName>
                                        </p:attrNameLst>
                                      </p:cBhvr>
                                    </p:anim>
                                    <p:animScale>
                                      <p:cBhvr>
                                        <p:cTn id="14" dur="200" decel="100000" autoRev="1" fill="hold">
                                          <p:stCondLst>
                                            <p:cond delay="600"/>
                                          </p:stCondLst>
                                        </p:cTn>
                                        <p:tgtEl>
                                          <p:spTgt spid="3">
                                            <p:txEl>
                                              <p:pRg st="1" end="1"/>
                                            </p:txEl>
                                          </p:spTgt>
                                        </p:tgtEl>
                                      </p:cBhvr>
                                      <p:from x="100000" y="100000"/>
                                      <p:to x="80000" y="100000"/>
                                    </p:animScale>
                                    <p:anim by="(#ppt_h/3+#ppt_w*0.1)" calcmode="lin" valueType="num">
                                      <p:cBhvr additive="sum">
                                        <p:cTn id="15" dur="200" decel="100000" autoRev="1" fill="hold">
                                          <p:stCondLst>
                                            <p:cond delay="600"/>
                                          </p:stCondLst>
                                        </p:cTn>
                                        <p:tgtEl>
                                          <p:spTgt spid="3">
                                            <p:txEl>
                                              <p:pRg st="1" end="1"/>
                                            </p:txEl>
                                          </p:spTgt>
                                        </p:tgtEl>
                                        <p:attrNameLst>
                                          <p:attrName>ppt_x</p:attrName>
                                        </p:attrNameLst>
                                      </p:cBhvr>
                                    </p:anim>
                                  </p:childTnLst>
                                </p:cTn>
                              </p:par>
                            </p:childTnLst>
                          </p:cTn>
                        </p:par>
                      </p:childTnLst>
                    </p:cTn>
                  </p:par>
                  <p:par>
                    <p:cTn id="16" fill="hold">
                      <p:stCondLst>
                        <p:cond delay="indefinite"/>
                      </p:stCondLst>
                      <p:childTnLst>
                        <p:par>
                          <p:cTn id="17" fill="hold">
                            <p:stCondLst>
                              <p:cond delay="0"/>
                            </p:stCondLst>
                            <p:childTnLst>
                              <p:par>
                                <p:cTn id="18" presetID="34"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from="(-#ppt_w/2)" to="(#ppt_x)" calcmode="lin" valueType="num">
                                      <p:cBhvr>
                                        <p:cTn id="20" dur="600" fill="hold">
                                          <p:stCondLst>
                                            <p:cond delay="0"/>
                                          </p:stCondLst>
                                        </p:cTn>
                                        <p:tgtEl>
                                          <p:spTgt spid="3">
                                            <p:txEl>
                                              <p:pRg st="2" end="2"/>
                                            </p:txEl>
                                          </p:spTgt>
                                        </p:tgtEl>
                                        <p:attrNameLst>
                                          <p:attrName>ppt_x</p:attrName>
                                        </p:attrNameLst>
                                      </p:cBhvr>
                                    </p:anim>
                                    <p:anim from="0" to="-1.0" calcmode="lin" valueType="num">
                                      <p:cBhvr>
                                        <p:cTn id="21" dur="200" decel="50000" autoRev="1" fill="hold">
                                          <p:stCondLst>
                                            <p:cond delay="600"/>
                                          </p:stCondLst>
                                        </p:cTn>
                                        <p:tgtEl>
                                          <p:spTgt spid="3">
                                            <p:txEl>
                                              <p:pRg st="2" end="2"/>
                                            </p:txEl>
                                          </p:spTgt>
                                        </p:tgtEl>
                                        <p:attrNameLst>
                                          <p:attrName>xshear</p:attrName>
                                        </p:attrNameLst>
                                      </p:cBhvr>
                                    </p:anim>
                                    <p:animScale>
                                      <p:cBhvr>
                                        <p:cTn id="22" dur="200" decel="100000" autoRev="1" fill="hold">
                                          <p:stCondLst>
                                            <p:cond delay="600"/>
                                          </p:stCondLst>
                                        </p:cTn>
                                        <p:tgtEl>
                                          <p:spTgt spid="3">
                                            <p:txEl>
                                              <p:pRg st="2" end="2"/>
                                            </p:txEl>
                                          </p:spTgt>
                                        </p:tgtEl>
                                      </p:cBhvr>
                                      <p:from x="100000" y="100000"/>
                                      <p:to x="80000" y="100000"/>
                                    </p:animScale>
                                    <p:anim by="(#ppt_h/3+#ppt_w*0.1)" calcmode="lin" valueType="num">
                                      <p:cBhvr additive="sum">
                                        <p:cTn id="23"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24" fill="hold">
                      <p:stCondLst>
                        <p:cond delay="indefinite"/>
                      </p:stCondLst>
                      <p:childTnLst>
                        <p:par>
                          <p:cTn id="25" fill="hold">
                            <p:stCondLst>
                              <p:cond delay="0"/>
                            </p:stCondLst>
                            <p:childTnLst>
                              <p:par>
                                <p:cTn id="26" presetID="34"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from="(-#ppt_w/2)" to="(#ppt_x)" calcmode="lin" valueType="num">
                                      <p:cBhvr>
                                        <p:cTn id="28" dur="600" fill="hold">
                                          <p:stCondLst>
                                            <p:cond delay="0"/>
                                          </p:stCondLst>
                                        </p:cTn>
                                        <p:tgtEl>
                                          <p:spTgt spid="3">
                                            <p:txEl>
                                              <p:pRg st="3" end="3"/>
                                            </p:txEl>
                                          </p:spTgt>
                                        </p:tgtEl>
                                        <p:attrNameLst>
                                          <p:attrName>ppt_x</p:attrName>
                                        </p:attrNameLst>
                                      </p:cBhvr>
                                    </p:anim>
                                    <p:anim from="0" to="-1.0" calcmode="lin" valueType="num">
                                      <p:cBhvr>
                                        <p:cTn id="29" dur="200" decel="50000" autoRev="1" fill="hold">
                                          <p:stCondLst>
                                            <p:cond delay="600"/>
                                          </p:stCondLst>
                                        </p:cTn>
                                        <p:tgtEl>
                                          <p:spTgt spid="3">
                                            <p:txEl>
                                              <p:pRg st="3" end="3"/>
                                            </p:txEl>
                                          </p:spTgt>
                                        </p:tgtEl>
                                        <p:attrNameLst>
                                          <p:attrName>xshear</p:attrName>
                                        </p:attrNameLst>
                                      </p:cBhvr>
                                    </p:anim>
                                    <p:animScale>
                                      <p:cBhvr>
                                        <p:cTn id="30" dur="200" decel="100000" autoRev="1" fill="hold">
                                          <p:stCondLst>
                                            <p:cond delay="600"/>
                                          </p:stCondLst>
                                        </p:cTn>
                                        <p:tgtEl>
                                          <p:spTgt spid="3">
                                            <p:txEl>
                                              <p:pRg st="3" end="3"/>
                                            </p:txEl>
                                          </p:spTgt>
                                        </p:tgtEl>
                                      </p:cBhvr>
                                      <p:from x="100000" y="100000"/>
                                      <p:to x="80000" y="100000"/>
                                    </p:animScale>
                                    <p:anim by="(#ppt_h/3+#ppt_w*0.1)" calcmode="lin" valueType="num">
                                      <p:cBhvr additive="sum">
                                        <p:cTn id="31" dur="200" decel="100000" autoRev="1" fill="hold">
                                          <p:stCondLst>
                                            <p:cond delay="600"/>
                                          </p:stCondLst>
                                        </p:cTn>
                                        <p:tgtEl>
                                          <p:spTgt spid="3">
                                            <p:txEl>
                                              <p:pRg st="3" end="3"/>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6200" y="152400"/>
            <a:ext cx="8839200" cy="990600"/>
          </a:xfrm>
        </p:spPr>
        <p:txBody>
          <a:bodyPr/>
          <a:lstStyle/>
          <a:p>
            <a:r>
              <a:rPr smtClean="0"/>
              <a:t>SL Architecture  Requirement</a:t>
            </a:r>
            <a:endParaRPr/>
          </a:p>
        </p:txBody>
      </p:sp>
      <p:sp>
        <p:nvSpPr>
          <p:cNvPr id="3" name="Segnaposto testo 2"/>
          <p:cNvSpPr>
            <a:spLocks noGrp="1"/>
          </p:cNvSpPr>
          <p:nvPr>
            <p:ph type="body" sz="quarter" idx="10"/>
          </p:nvPr>
        </p:nvSpPr>
        <p:spPr>
          <a:xfrm>
            <a:off x="152400" y="1295400"/>
            <a:ext cx="8839200" cy="5334000"/>
          </a:xfrm>
        </p:spPr>
        <p:txBody>
          <a:bodyPr/>
          <a:lstStyle/>
          <a:p>
            <a:r>
              <a:rPr smtClean="0"/>
              <a:t>The SIZE of a Silverlight application DOES matter!</a:t>
            </a:r>
          </a:p>
          <a:p>
            <a:endParaRPr smtClean="0"/>
          </a:p>
          <a:p>
            <a:r>
              <a:rPr smtClean="0"/>
              <a:t>Building a monolitic application isn’t really good, you will force the user to download it as a whole, even the pieces that he will never use.</a:t>
            </a:r>
          </a:p>
          <a:p>
            <a:endParaRPr smtClean="0"/>
          </a:p>
          <a:p>
            <a:r>
              <a:rPr smtClean="0"/>
              <a:t>So you have to fraction you application in submodules and deliver them to the user when he requests for those functionalities (Deferred Downloading).</a:t>
            </a:r>
          </a:p>
          <a:p>
            <a:endParaRPr smtClean="0"/>
          </a:p>
          <a:p>
            <a:r>
              <a:rPr smtClean="0"/>
              <a:t>The application framework should be able to do it.</a:t>
            </a:r>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smtClean="0"/>
              <a:t>Communication between modules.</a:t>
            </a:r>
            <a:endParaRPr/>
          </a:p>
        </p:txBody>
      </p:sp>
      <p:sp>
        <p:nvSpPr>
          <p:cNvPr id="3" name="Segnaposto testo 2"/>
          <p:cNvSpPr>
            <a:spLocks noGrp="1"/>
          </p:cNvSpPr>
          <p:nvPr>
            <p:ph type="body" sz="quarter" idx="10"/>
          </p:nvPr>
        </p:nvSpPr>
        <p:spPr>
          <a:xfrm>
            <a:off x="152400" y="1524000"/>
            <a:ext cx="8839200" cy="5105400"/>
          </a:xfrm>
        </p:spPr>
        <p:txBody>
          <a:bodyPr/>
          <a:lstStyle/>
          <a:p>
            <a:r>
              <a:rPr smtClean="0"/>
              <a:t>Different solutions can be implemented to let the modules communicate maintaning the loose coupling:</a:t>
            </a:r>
          </a:p>
          <a:p>
            <a:pPr>
              <a:buFont typeface="Arial" pitchFamily="34" charset="0"/>
              <a:buChar char="•"/>
            </a:pPr>
            <a:r>
              <a:rPr smtClean="0"/>
              <a:t>Shared Entities Assemblies.</a:t>
            </a:r>
          </a:p>
          <a:p>
            <a:pPr>
              <a:buFont typeface="Arial" pitchFamily="34" charset="0"/>
              <a:buChar char="•"/>
            </a:pPr>
            <a:r>
              <a:rPr smtClean="0"/>
              <a:t>Define a set of communication classes to be used/registered as singleton in the IoC (ex: application settings classes).</a:t>
            </a:r>
          </a:p>
          <a:p>
            <a:pPr>
              <a:buFont typeface="Arial" pitchFamily="34" charset="0"/>
              <a:buChar char="•"/>
            </a:pPr>
            <a:r>
              <a:rPr smtClean="0"/>
              <a:t>The IoC system can be used as a repository of informations (not only of types).</a:t>
            </a:r>
          </a:p>
          <a:p>
            <a:pPr>
              <a:buFont typeface="Arial" pitchFamily="34" charset="0"/>
              <a:buChar char="•"/>
            </a:pPr>
            <a:r>
              <a:rPr smtClean="0"/>
              <a:t>Event Brokering (with the classic publisher/subscriber pattern)</a:t>
            </a:r>
          </a:p>
          <a:p>
            <a:pPr>
              <a:buFont typeface="Arial" pitchFamily="34" charset="0"/>
              <a:buChar char="•"/>
            </a:pPr>
            <a:r>
              <a:rPr lang="it-IT" dirty="0" smtClean="0"/>
              <a:t>E</a:t>
            </a:r>
            <a:r>
              <a:rPr smtClean="0"/>
              <a:t>tc</a:t>
            </a:r>
            <a:r>
              <a:rPr lang="it-IT" dirty="0" smtClean="0"/>
              <a:t>…</a:t>
            </a:r>
            <a:endParaRPr smtClean="0"/>
          </a:p>
          <a:p>
            <a:pPr>
              <a:buFont typeface="Arial" pitchFamily="34" charset="0"/>
              <a:buChar char="•"/>
            </a:pPr>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685800" y="2693988"/>
            <a:ext cx="7772400" cy="1470025"/>
          </a:xfrm>
        </p:spPr>
        <p:txBody>
          <a:bodyPr/>
          <a:lstStyle/>
          <a:p>
            <a:r>
              <a:rPr smtClean="0"/>
              <a:t>Structura</a:t>
            </a:r>
            <a:br>
              <a:rPr smtClean="0"/>
            </a:br>
            <a:r>
              <a:rPr smtClean="0"/>
              <a:t/>
            </a:r>
            <a:br>
              <a:rPr smtClean="0"/>
            </a:br>
            <a:r>
              <a:rPr sz="4000" spc="0" smtClean="0"/>
              <a:t>a Silverlight/WPF application framework</a:t>
            </a:r>
            <a:br>
              <a:rPr sz="4000" spc="0" smtClean="0"/>
            </a:br>
            <a:r>
              <a:rPr sz="4000" spc="0" smtClean="0"/>
              <a:t>alpha verion</a:t>
            </a:r>
            <a:endParaRPr sz="4000" spc="0"/>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smtClean="0"/>
              <a:t>WPF application schema</a:t>
            </a:r>
            <a:endParaRPr/>
          </a:p>
        </p:txBody>
      </p:sp>
      <p:sp>
        <p:nvSpPr>
          <p:cNvPr id="5" name="Rettangolo arrotondato 4"/>
          <p:cNvSpPr/>
          <p:nvPr/>
        </p:nvSpPr>
        <p:spPr>
          <a:xfrm>
            <a:off x="228600" y="1600200"/>
            <a:ext cx="3429000" cy="2590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t" anchorCtr="0"/>
          <a:lstStyle/>
          <a:p>
            <a:r>
              <a:rPr lang="en-US" sz="1400" b="1" dirty="0" smtClean="0"/>
              <a:t>Framework</a:t>
            </a:r>
          </a:p>
        </p:txBody>
      </p:sp>
      <p:sp>
        <p:nvSpPr>
          <p:cNvPr id="6" name="Rettangolo arrotondato 5"/>
          <p:cNvSpPr/>
          <p:nvPr/>
        </p:nvSpPr>
        <p:spPr>
          <a:xfrm>
            <a:off x="3733800" y="2743200"/>
            <a:ext cx="2819400" cy="685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Business Entities &amp; DTOs</a:t>
            </a:r>
          </a:p>
        </p:txBody>
      </p:sp>
      <p:sp>
        <p:nvSpPr>
          <p:cNvPr id="7" name="Rettangolo arrotondato 6"/>
          <p:cNvSpPr/>
          <p:nvPr/>
        </p:nvSpPr>
        <p:spPr>
          <a:xfrm>
            <a:off x="457200" y="3124200"/>
            <a:ext cx="2895600" cy="6096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r>
              <a:rPr lang="en-US" sz="1400" b="1" dirty="0" smtClean="0"/>
              <a:t>Data Access Facilities:</a:t>
            </a:r>
          </a:p>
          <a:p>
            <a:r>
              <a:rPr lang="en-US" sz="1400" dirty="0" smtClean="0"/>
              <a:t>ORM, Direct SQL, etc..</a:t>
            </a:r>
          </a:p>
        </p:txBody>
      </p:sp>
      <p:sp>
        <p:nvSpPr>
          <p:cNvPr id="8" name="Rettangolo arrotondato 7"/>
          <p:cNvSpPr/>
          <p:nvPr/>
        </p:nvSpPr>
        <p:spPr>
          <a:xfrm>
            <a:off x="457200" y="3733800"/>
            <a:ext cx="2895600" cy="304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r>
              <a:rPr lang="en-US" sz="1400" b="1" dirty="0" smtClean="0"/>
              <a:t>WPF Extended Controls</a:t>
            </a:r>
          </a:p>
        </p:txBody>
      </p:sp>
      <p:sp>
        <p:nvSpPr>
          <p:cNvPr id="9" name="Rettangolo arrotondato 8"/>
          <p:cNvSpPr/>
          <p:nvPr/>
        </p:nvSpPr>
        <p:spPr>
          <a:xfrm>
            <a:off x="457200" y="1981200"/>
            <a:ext cx="2895600" cy="11430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r>
              <a:rPr lang="en-US" sz="1400" dirty="0" smtClean="0"/>
              <a:t>IOC, Deferred Downloading, Security &amp; Permissions Services</a:t>
            </a:r>
          </a:p>
          <a:p>
            <a:r>
              <a:rPr lang="en-US" sz="1400" dirty="0" smtClean="0"/>
              <a:t>MVC/MVP/MVVM/etc…</a:t>
            </a:r>
          </a:p>
          <a:p>
            <a:r>
              <a:rPr lang="en-US" sz="1400" dirty="0" smtClean="0"/>
              <a:t>Event Brokering</a:t>
            </a:r>
          </a:p>
          <a:p>
            <a:r>
              <a:rPr lang="en-US" sz="1400" dirty="0" smtClean="0"/>
              <a:t>Utilities &amp; Helpers</a:t>
            </a:r>
          </a:p>
        </p:txBody>
      </p:sp>
      <p:sp>
        <p:nvSpPr>
          <p:cNvPr id="10" name="Rettangolo arrotondato 9"/>
          <p:cNvSpPr/>
          <p:nvPr/>
        </p:nvSpPr>
        <p:spPr>
          <a:xfrm>
            <a:off x="3733800" y="1600200"/>
            <a:ext cx="2819400" cy="1066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Application Infrastructure</a:t>
            </a:r>
          </a:p>
          <a:p>
            <a:pPr algn="ctr"/>
            <a:r>
              <a:rPr lang="en-US" sz="1400" dirty="0" smtClean="0"/>
              <a:t>(Operational Interfaces, Modules Communication and Messages system, etc…)</a:t>
            </a:r>
          </a:p>
        </p:txBody>
      </p:sp>
      <p:sp>
        <p:nvSpPr>
          <p:cNvPr id="11" name="Rettangolo arrotondato 10"/>
          <p:cNvSpPr/>
          <p:nvPr/>
        </p:nvSpPr>
        <p:spPr>
          <a:xfrm>
            <a:off x="6629400" y="1600200"/>
            <a:ext cx="685800" cy="4876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vert270" anchor="ctr" anchorCtr="0"/>
          <a:lstStyle/>
          <a:p>
            <a:pPr algn="ctr"/>
            <a:r>
              <a:rPr lang="en-US" sz="1400" dirty="0" smtClean="0"/>
              <a:t>Application Manager</a:t>
            </a:r>
          </a:p>
          <a:p>
            <a:pPr algn="ctr"/>
            <a:r>
              <a:rPr lang="en-US" sz="1400" dirty="0" smtClean="0"/>
              <a:t>(Bootstrap, Module Communication)</a:t>
            </a:r>
          </a:p>
        </p:txBody>
      </p:sp>
      <p:sp>
        <p:nvSpPr>
          <p:cNvPr id="12" name="Rettangolo arrotondato 11"/>
          <p:cNvSpPr/>
          <p:nvPr/>
        </p:nvSpPr>
        <p:spPr>
          <a:xfrm>
            <a:off x="7391400" y="1600200"/>
            <a:ext cx="457200" cy="4876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vert270" anchor="ctr" anchorCtr="0"/>
          <a:lstStyle/>
          <a:p>
            <a:pPr algn="ctr"/>
            <a:r>
              <a:rPr lang="en-US" sz="1400" dirty="0" smtClean="0"/>
              <a:t>Authentication &amp; Authorization Services</a:t>
            </a:r>
          </a:p>
        </p:txBody>
      </p:sp>
      <p:sp>
        <p:nvSpPr>
          <p:cNvPr id="13" name="Rettangolo arrotondato 12"/>
          <p:cNvSpPr/>
          <p:nvPr/>
        </p:nvSpPr>
        <p:spPr>
          <a:xfrm>
            <a:off x="7924800" y="1600200"/>
            <a:ext cx="457200" cy="4876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vert270" anchor="ctr" anchorCtr="0"/>
          <a:lstStyle/>
          <a:p>
            <a:pPr algn="ctr"/>
            <a:r>
              <a:rPr lang="en-US" sz="1400" dirty="0" smtClean="0"/>
              <a:t>Logging System</a:t>
            </a:r>
          </a:p>
        </p:txBody>
      </p:sp>
      <p:sp>
        <p:nvSpPr>
          <p:cNvPr id="14" name="Rettangolo arrotondato 13"/>
          <p:cNvSpPr/>
          <p:nvPr/>
        </p:nvSpPr>
        <p:spPr>
          <a:xfrm>
            <a:off x="8458200" y="1600200"/>
            <a:ext cx="457200" cy="4876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vert270" anchor="ctr" anchorCtr="0"/>
          <a:lstStyle/>
          <a:p>
            <a:pPr algn="ctr"/>
            <a:r>
              <a:rPr lang="en-US" sz="1400" dirty="0" smtClean="0"/>
              <a:t>Unit Tests</a:t>
            </a:r>
          </a:p>
        </p:txBody>
      </p:sp>
      <p:sp>
        <p:nvSpPr>
          <p:cNvPr id="15" name="Rettangolo arrotondato 14"/>
          <p:cNvSpPr/>
          <p:nvPr/>
        </p:nvSpPr>
        <p:spPr>
          <a:xfrm>
            <a:off x="228600" y="4267200"/>
            <a:ext cx="6324600" cy="3810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Data Access &amp; Data Manipulation Layer</a:t>
            </a:r>
          </a:p>
        </p:txBody>
      </p:sp>
      <p:sp>
        <p:nvSpPr>
          <p:cNvPr id="16" name="Rettangolo arrotondato 15"/>
          <p:cNvSpPr/>
          <p:nvPr/>
        </p:nvSpPr>
        <p:spPr>
          <a:xfrm>
            <a:off x="228600" y="4724400"/>
            <a:ext cx="6324600" cy="3810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Service Layer (WCF, Web Services, etc…)</a:t>
            </a:r>
          </a:p>
        </p:txBody>
      </p:sp>
      <p:sp>
        <p:nvSpPr>
          <p:cNvPr id="17" name="Rettangolo arrotondato 16"/>
          <p:cNvSpPr/>
          <p:nvPr/>
        </p:nvSpPr>
        <p:spPr>
          <a:xfrm>
            <a:off x="228600" y="5181600"/>
            <a:ext cx="6324600" cy="3810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Application Module 1</a:t>
            </a:r>
          </a:p>
        </p:txBody>
      </p:sp>
      <p:sp>
        <p:nvSpPr>
          <p:cNvPr id="18" name="Rettangolo arrotondato 17"/>
          <p:cNvSpPr/>
          <p:nvPr/>
        </p:nvSpPr>
        <p:spPr>
          <a:xfrm>
            <a:off x="228600" y="5638800"/>
            <a:ext cx="6324600" cy="3810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Application Module N</a:t>
            </a:r>
          </a:p>
        </p:txBody>
      </p:sp>
      <p:sp>
        <p:nvSpPr>
          <p:cNvPr id="19" name="Rettangolo arrotondato 18"/>
          <p:cNvSpPr/>
          <p:nvPr/>
        </p:nvSpPr>
        <p:spPr>
          <a:xfrm>
            <a:off x="228600" y="6096000"/>
            <a:ext cx="6324600" cy="3810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WPF Extensions &amp; Custom Controls Specific for the application</a:t>
            </a:r>
          </a:p>
        </p:txBody>
      </p:sp>
      <p:sp>
        <p:nvSpPr>
          <p:cNvPr id="20" name="Rettangolo arrotondato 19"/>
          <p:cNvSpPr/>
          <p:nvPr/>
        </p:nvSpPr>
        <p:spPr>
          <a:xfrm>
            <a:off x="3733800" y="3505200"/>
            <a:ext cx="2819400" cy="685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Application Services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ppt_w</p:attrName>
                                        </p:attrNameLst>
                                      </p:cBhvr>
                                      <p:tavLst>
                                        <p:tav tm="0">
                                          <p:val>
                                            <p:fltVal val="0"/>
                                          </p:val>
                                        </p:tav>
                                        <p:tav tm="100000">
                                          <p:val>
                                            <p:strVal val="#ppt_w"/>
                                          </p:val>
                                        </p:tav>
                                      </p:tavLst>
                                    </p:anim>
                                    <p:anim calcmode="lin" valueType="num">
                                      <p:cBhvr>
                                        <p:cTn id="50" dur="500" fill="hold"/>
                                        <p:tgtEl>
                                          <p:spTgt spid="20"/>
                                        </p:tgtEl>
                                        <p:attrNameLst>
                                          <p:attrName>ppt_h</p:attrName>
                                        </p:attrNameLst>
                                      </p:cBhvr>
                                      <p:tavLst>
                                        <p:tav tm="0">
                                          <p:val>
                                            <p:fltVal val="0"/>
                                          </p:val>
                                        </p:tav>
                                        <p:tav tm="100000">
                                          <p:val>
                                            <p:strVal val="#ppt_h"/>
                                          </p:val>
                                        </p:tav>
                                      </p:tavLst>
                                    </p:anim>
                                    <p:animEffect transition="in" filter="fade">
                                      <p:cBhvr>
                                        <p:cTn id="51" dur="50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0" fill="hold" grpId="0" nodeType="click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0" fill="hold" grpId="0" nodeType="click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0" fill="hold" grpId="0" nodeType="click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p:cTn id="70" dur="500" fill="hold"/>
                                        <p:tgtEl>
                                          <p:spTgt spid="17"/>
                                        </p:tgtEl>
                                        <p:attrNameLst>
                                          <p:attrName>ppt_w</p:attrName>
                                        </p:attrNameLst>
                                      </p:cBhvr>
                                      <p:tavLst>
                                        <p:tav tm="0">
                                          <p:val>
                                            <p:fltVal val="0"/>
                                          </p:val>
                                        </p:tav>
                                        <p:tav tm="100000">
                                          <p:val>
                                            <p:strVal val="#ppt_w"/>
                                          </p:val>
                                        </p:tav>
                                      </p:tavLst>
                                    </p:anim>
                                    <p:anim calcmode="lin" valueType="num">
                                      <p:cBhvr>
                                        <p:cTn id="71" dur="500" fill="hold"/>
                                        <p:tgtEl>
                                          <p:spTgt spid="17"/>
                                        </p:tgtEl>
                                        <p:attrNameLst>
                                          <p:attrName>ppt_h</p:attrName>
                                        </p:attrNameLst>
                                      </p:cBhvr>
                                      <p:tavLst>
                                        <p:tav tm="0">
                                          <p:val>
                                            <p:fltVal val="0"/>
                                          </p:val>
                                        </p:tav>
                                        <p:tav tm="100000">
                                          <p:val>
                                            <p:strVal val="#ppt_h"/>
                                          </p:val>
                                        </p:tav>
                                      </p:tavLst>
                                    </p:anim>
                                    <p:animEffect transition="in" filter="fade">
                                      <p:cBhvr>
                                        <p:cTn id="72" dur="500"/>
                                        <p:tgtEl>
                                          <p:spTgt spid="17"/>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0" fill="hold" grpId="0" nodeType="click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p:cTn id="77" dur="500" fill="hold"/>
                                        <p:tgtEl>
                                          <p:spTgt spid="18"/>
                                        </p:tgtEl>
                                        <p:attrNameLst>
                                          <p:attrName>ppt_w</p:attrName>
                                        </p:attrNameLst>
                                      </p:cBhvr>
                                      <p:tavLst>
                                        <p:tav tm="0">
                                          <p:val>
                                            <p:fltVal val="0"/>
                                          </p:val>
                                        </p:tav>
                                        <p:tav tm="100000">
                                          <p:val>
                                            <p:strVal val="#ppt_w"/>
                                          </p:val>
                                        </p:tav>
                                      </p:tavLst>
                                    </p:anim>
                                    <p:anim calcmode="lin" valueType="num">
                                      <p:cBhvr>
                                        <p:cTn id="78" dur="500" fill="hold"/>
                                        <p:tgtEl>
                                          <p:spTgt spid="18"/>
                                        </p:tgtEl>
                                        <p:attrNameLst>
                                          <p:attrName>ppt_h</p:attrName>
                                        </p:attrNameLst>
                                      </p:cBhvr>
                                      <p:tavLst>
                                        <p:tav tm="0">
                                          <p:val>
                                            <p:fltVal val="0"/>
                                          </p:val>
                                        </p:tav>
                                        <p:tav tm="100000">
                                          <p:val>
                                            <p:strVal val="#ppt_h"/>
                                          </p:val>
                                        </p:tav>
                                      </p:tavLst>
                                    </p:anim>
                                    <p:animEffect transition="in" filter="fade">
                                      <p:cBhvr>
                                        <p:cTn id="79" dur="500"/>
                                        <p:tgtEl>
                                          <p:spTgt spid="18"/>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0" fill="hold" grpId="0" nodeType="click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p:cTn id="84" dur="500" fill="hold"/>
                                        <p:tgtEl>
                                          <p:spTgt spid="19"/>
                                        </p:tgtEl>
                                        <p:attrNameLst>
                                          <p:attrName>ppt_w</p:attrName>
                                        </p:attrNameLst>
                                      </p:cBhvr>
                                      <p:tavLst>
                                        <p:tav tm="0">
                                          <p:val>
                                            <p:fltVal val="0"/>
                                          </p:val>
                                        </p:tav>
                                        <p:tav tm="100000">
                                          <p:val>
                                            <p:strVal val="#ppt_w"/>
                                          </p:val>
                                        </p:tav>
                                      </p:tavLst>
                                    </p:anim>
                                    <p:anim calcmode="lin" valueType="num">
                                      <p:cBhvr>
                                        <p:cTn id="85" dur="500" fill="hold"/>
                                        <p:tgtEl>
                                          <p:spTgt spid="19"/>
                                        </p:tgtEl>
                                        <p:attrNameLst>
                                          <p:attrName>ppt_h</p:attrName>
                                        </p:attrNameLst>
                                      </p:cBhvr>
                                      <p:tavLst>
                                        <p:tav tm="0">
                                          <p:val>
                                            <p:fltVal val="0"/>
                                          </p:val>
                                        </p:tav>
                                        <p:tav tm="100000">
                                          <p:val>
                                            <p:strVal val="#ppt_h"/>
                                          </p:val>
                                        </p:tav>
                                      </p:tavLst>
                                    </p:anim>
                                    <p:animEffect transition="in" filter="fade">
                                      <p:cBhvr>
                                        <p:cTn id="86" dur="500"/>
                                        <p:tgtEl>
                                          <p:spTgt spid="19"/>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0" fill="hold" grpId="0" nodeType="clickEffect">
                                  <p:stCondLst>
                                    <p:cond delay="0"/>
                                  </p:stCondLst>
                                  <p:childTnLst>
                                    <p:set>
                                      <p:cBhvr>
                                        <p:cTn id="90" dur="1" fill="hold">
                                          <p:stCondLst>
                                            <p:cond delay="0"/>
                                          </p:stCondLst>
                                        </p:cTn>
                                        <p:tgtEl>
                                          <p:spTgt spid="11"/>
                                        </p:tgtEl>
                                        <p:attrNameLst>
                                          <p:attrName>style.visibility</p:attrName>
                                        </p:attrNameLst>
                                      </p:cBhvr>
                                      <p:to>
                                        <p:strVal val="visible"/>
                                      </p:to>
                                    </p:set>
                                    <p:anim calcmode="lin" valueType="num">
                                      <p:cBhvr>
                                        <p:cTn id="91" dur="500" fill="hold"/>
                                        <p:tgtEl>
                                          <p:spTgt spid="11"/>
                                        </p:tgtEl>
                                        <p:attrNameLst>
                                          <p:attrName>ppt_w</p:attrName>
                                        </p:attrNameLst>
                                      </p:cBhvr>
                                      <p:tavLst>
                                        <p:tav tm="0">
                                          <p:val>
                                            <p:fltVal val="0"/>
                                          </p:val>
                                        </p:tav>
                                        <p:tav tm="100000">
                                          <p:val>
                                            <p:strVal val="#ppt_w"/>
                                          </p:val>
                                        </p:tav>
                                      </p:tavLst>
                                    </p:anim>
                                    <p:anim calcmode="lin" valueType="num">
                                      <p:cBhvr>
                                        <p:cTn id="92" dur="500" fill="hold"/>
                                        <p:tgtEl>
                                          <p:spTgt spid="11"/>
                                        </p:tgtEl>
                                        <p:attrNameLst>
                                          <p:attrName>ppt_h</p:attrName>
                                        </p:attrNameLst>
                                      </p:cBhvr>
                                      <p:tavLst>
                                        <p:tav tm="0">
                                          <p:val>
                                            <p:fltVal val="0"/>
                                          </p:val>
                                        </p:tav>
                                        <p:tav tm="100000">
                                          <p:val>
                                            <p:strVal val="#ppt_h"/>
                                          </p:val>
                                        </p:tav>
                                      </p:tavLst>
                                    </p:anim>
                                    <p:animEffect transition="in" filter="fade">
                                      <p:cBhvr>
                                        <p:cTn id="93" dur="500"/>
                                        <p:tgtEl>
                                          <p:spTgt spid="11"/>
                                        </p:tgtEl>
                                      </p:cBhvr>
                                    </p:animEffect>
                                  </p:childTnLst>
                                </p:cTn>
                              </p:par>
                            </p:childTnLst>
                          </p:cTn>
                        </p:par>
                      </p:childTnLst>
                    </p:cTn>
                  </p:par>
                  <p:par>
                    <p:cTn id="94" fill="hold">
                      <p:stCondLst>
                        <p:cond delay="indefinite"/>
                      </p:stCondLst>
                      <p:childTnLst>
                        <p:par>
                          <p:cTn id="95" fill="hold">
                            <p:stCondLst>
                              <p:cond delay="0"/>
                            </p:stCondLst>
                            <p:childTnLst>
                              <p:par>
                                <p:cTn id="96" presetID="53" presetClass="entr" presetSubtype="0" fill="hold" grpId="0" nodeType="clickEffect">
                                  <p:stCondLst>
                                    <p:cond delay="0"/>
                                  </p:stCondLst>
                                  <p:childTnLst>
                                    <p:set>
                                      <p:cBhvr>
                                        <p:cTn id="97" dur="1" fill="hold">
                                          <p:stCondLst>
                                            <p:cond delay="0"/>
                                          </p:stCondLst>
                                        </p:cTn>
                                        <p:tgtEl>
                                          <p:spTgt spid="12"/>
                                        </p:tgtEl>
                                        <p:attrNameLst>
                                          <p:attrName>style.visibility</p:attrName>
                                        </p:attrNameLst>
                                      </p:cBhvr>
                                      <p:to>
                                        <p:strVal val="visible"/>
                                      </p:to>
                                    </p:set>
                                    <p:anim calcmode="lin" valueType="num">
                                      <p:cBhvr>
                                        <p:cTn id="98" dur="500" fill="hold"/>
                                        <p:tgtEl>
                                          <p:spTgt spid="12"/>
                                        </p:tgtEl>
                                        <p:attrNameLst>
                                          <p:attrName>ppt_w</p:attrName>
                                        </p:attrNameLst>
                                      </p:cBhvr>
                                      <p:tavLst>
                                        <p:tav tm="0">
                                          <p:val>
                                            <p:fltVal val="0"/>
                                          </p:val>
                                        </p:tav>
                                        <p:tav tm="100000">
                                          <p:val>
                                            <p:strVal val="#ppt_w"/>
                                          </p:val>
                                        </p:tav>
                                      </p:tavLst>
                                    </p:anim>
                                    <p:anim calcmode="lin" valueType="num">
                                      <p:cBhvr>
                                        <p:cTn id="99" dur="500" fill="hold"/>
                                        <p:tgtEl>
                                          <p:spTgt spid="12"/>
                                        </p:tgtEl>
                                        <p:attrNameLst>
                                          <p:attrName>ppt_h</p:attrName>
                                        </p:attrNameLst>
                                      </p:cBhvr>
                                      <p:tavLst>
                                        <p:tav tm="0">
                                          <p:val>
                                            <p:fltVal val="0"/>
                                          </p:val>
                                        </p:tav>
                                        <p:tav tm="100000">
                                          <p:val>
                                            <p:strVal val="#ppt_h"/>
                                          </p:val>
                                        </p:tav>
                                      </p:tavLst>
                                    </p:anim>
                                    <p:animEffect transition="in" filter="fade">
                                      <p:cBhvr>
                                        <p:cTn id="100" dur="500"/>
                                        <p:tgtEl>
                                          <p:spTgt spid="12"/>
                                        </p:tgtEl>
                                      </p:cBhvr>
                                    </p:animEffect>
                                  </p:childTnLst>
                                </p:cTn>
                              </p:par>
                            </p:childTnLst>
                          </p:cTn>
                        </p:par>
                      </p:childTnLst>
                    </p:cTn>
                  </p:par>
                  <p:par>
                    <p:cTn id="101" fill="hold">
                      <p:stCondLst>
                        <p:cond delay="indefinite"/>
                      </p:stCondLst>
                      <p:childTnLst>
                        <p:par>
                          <p:cTn id="102" fill="hold">
                            <p:stCondLst>
                              <p:cond delay="0"/>
                            </p:stCondLst>
                            <p:childTnLst>
                              <p:par>
                                <p:cTn id="103" presetID="53" presetClass="entr" presetSubtype="0" fill="hold" grpId="0" nodeType="clickEffect">
                                  <p:stCondLst>
                                    <p:cond delay="0"/>
                                  </p:stCondLst>
                                  <p:childTnLst>
                                    <p:set>
                                      <p:cBhvr>
                                        <p:cTn id="104" dur="1" fill="hold">
                                          <p:stCondLst>
                                            <p:cond delay="0"/>
                                          </p:stCondLst>
                                        </p:cTn>
                                        <p:tgtEl>
                                          <p:spTgt spid="13"/>
                                        </p:tgtEl>
                                        <p:attrNameLst>
                                          <p:attrName>style.visibility</p:attrName>
                                        </p:attrNameLst>
                                      </p:cBhvr>
                                      <p:to>
                                        <p:strVal val="visible"/>
                                      </p:to>
                                    </p:set>
                                    <p:anim calcmode="lin" valueType="num">
                                      <p:cBhvr>
                                        <p:cTn id="105" dur="500" fill="hold"/>
                                        <p:tgtEl>
                                          <p:spTgt spid="13"/>
                                        </p:tgtEl>
                                        <p:attrNameLst>
                                          <p:attrName>ppt_w</p:attrName>
                                        </p:attrNameLst>
                                      </p:cBhvr>
                                      <p:tavLst>
                                        <p:tav tm="0">
                                          <p:val>
                                            <p:fltVal val="0"/>
                                          </p:val>
                                        </p:tav>
                                        <p:tav tm="100000">
                                          <p:val>
                                            <p:strVal val="#ppt_w"/>
                                          </p:val>
                                        </p:tav>
                                      </p:tavLst>
                                    </p:anim>
                                    <p:anim calcmode="lin" valueType="num">
                                      <p:cBhvr>
                                        <p:cTn id="106" dur="500" fill="hold"/>
                                        <p:tgtEl>
                                          <p:spTgt spid="13"/>
                                        </p:tgtEl>
                                        <p:attrNameLst>
                                          <p:attrName>ppt_h</p:attrName>
                                        </p:attrNameLst>
                                      </p:cBhvr>
                                      <p:tavLst>
                                        <p:tav tm="0">
                                          <p:val>
                                            <p:fltVal val="0"/>
                                          </p:val>
                                        </p:tav>
                                        <p:tav tm="100000">
                                          <p:val>
                                            <p:strVal val="#ppt_h"/>
                                          </p:val>
                                        </p:tav>
                                      </p:tavLst>
                                    </p:anim>
                                    <p:animEffect transition="in" filter="fade">
                                      <p:cBhvr>
                                        <p:cTn id="107" dur="500"/>
                                        <p:tgtEl>
                                          <p:spTgt spid="13"/>
                                        </p:tgtEl>
                                      </p:cBhvr>
                                    </p:animEffect>
                                  </p:childTnLst>
                                </p:cTn>
                              </p:par>
                            </p:childTnLst>
                          </p:cTn>
                        </p:par>
                      </p:childTnLst>
                    </p:cTn>
                  </p:par>
                  <p:par>
                    <p:cTn id="108" fill="hold">
                      <p:stCondLst>
                        <p:cond delay="indefinite"/>
                      </p:stCondLst>
                      <p:childTnLst>
                        <p:par>
                          <p:cTn id="109" fill="hold">
                            <p:stCondLst>
                              <p:cond delay="0"/>
                            </p:stCondLst>
                            <p:childTnLst>
                              <p:par>
                                <p:cTn id="110" presetID="53" presetClass="entr" presetSubtype="0" fill="hold" grpId="0" nodeType="clickEffect">
                                  <p:stCondLst>
                                    <p:cond delay="0"/>
                                  </p:stCondLst>
                                  <p:childTnLst>
                                    <p:set>
                                      <p:cBhvr>
                                        <p:cTn id="111" dur="1" fill="hold">
                                          <p:stCondLst>
                                            <p:cond delay="0"/>
                                          </p:stCondLst>
                                        </p:cTn>
                                        <p:tgtEl>
                                          <p:spTgt spid="14"/>
                                        </p:tgtEl>
                                        <p:attrNameLst>
                                          <p:attrName>style.visibility</p:attrName>
                                        </p:attrNameLst>
                                      </p:cBhvr>
                                      <p:to>
                                        <p:strVal val="visible"/>
                                      </p:to>
                                    </p:set>
                                    <p:anim calcmode="lin" valueType="num">
                                      <p:cBhvr>
                                        <p:cTn id="112" dur="500" fill="hold"/>
                                        <p:tgtEl>
                                          <p:spTgt spid="14"/>
                                        </p:tgtEl>
                                        <p:attrNameLst>
                                          <p:attrName>ppt_w</p:attrName>
                                        </p:attrNameLst>
                                      </p:cBhvr>
                                      <p:tavLst>
                                        <p:tav tm="0">
                                          <p:val>
                                            <p:fltVal val="0"/>
                                          </p:val>
                                        </p:tav>
                                        <p:tav tm="100000">
                                          <p:val>
                                            <p:strVal val="#ppt_w"/>
                                          </p:val>
                                        </p:tav>
                                      </p:tavLst>
                                    </p:anim>
                                    <p:anim calcmode="lin" valueType="num">
                                      <p:cBhvr>
                                        <p:cTn id="113" dur="500" fill="hold"/>
                                        <p:tgtEl>
                                          <p:spTgt spid="14"/>
                                        </p:tgtEl>
                                        <p:attrNameLst>
                                          <p:attrName>ppt_h</p:attrName>
                                        </p:attrNameLst>
                                      </p:cBhvr>
                                      <p:tavLst>
                                        <p:tav tm="0">
                                          <p:val>
                                            <p:fltVal val="0"/>
                                          </p:val>
                                        </p:tav>
                                        <p:tav tm="100000">
                                          <p:val>
                                            <p:strVal val="#ppt_h"/>
                                          </p:val>
                                        </p:tav>
                                      </p:tavLst>
                                    </p:anim>
                                    <p:animEffect transition="in" filter="fade">
                                      <p:cBhvr>
                                        <p:cTn id="1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smtClean="0"/>
              <a:t>SiL app. </a:t>
            </a:r>
            <a:r>
              <a:rPr lang="it-IT" dirty="0" smtClean="0"/>
              <a:t>S</a:t>
            </a:r>
            <a:r>
              <a:rPr smtClean="0"/>
              <a:t>chema (client side)</a:t>
            </a:r>
            <a:endParaRPr/>
          </a:p>
        </p:txBody>
      </p:sp>
      <p:sp>
        <p:nvSpPr>
          <p:cNvPr id="4" name="Rettangolo arrotondato 3"/>
          <p:cNvSpPr/>
          <p:nvPr/>
        </p:nvSpPr>
        <p:spPr>
          <a:xfrm>
            <a:off x="228600" y="1600200"/>
            <a:ext cx="3429000" cy="2590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t" anchorCtr="0"/>
          <a:lstStyle/>
          <a:p>
            <a:r>
              <a:rPr lang="en-US" sz="1400" b="1" dirty="0" smtClean="0"/>
              <a:t>Framework</a:t>
            </a:r>
          </a:p>
        </p:txBody>
      </p:sp>
      <p:sp>
        <p:nvSpPr>
          <p:cNvPr id="6" name="Rettangolo arrotondato 5"/>
          <p:cNvSpPr/>
          <p:nvPr/>
        </p:nvSpPr>
        <p:spPr>
          <a:xfrm>
            <a:off x="3733800" y="2971800"/>
            <a:ext cx="2819400" cy="12192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Business Entities &amp; DTOs</a:t>
            </a:r>
          </a:p>
        </p:txBody>
      </p:sp>
      <p:sp>
        <p:nvSpPr>
          <p:cNvPr id="8" name="Rettangolo arrotondato 7"/>
          <p:cNvSpPr/>
          <p:nvPr/>
        </p:nvSpPr>
        <p:spPr>
          <a:xfrm>
            <a:off x="457200" y="3505200"/>
            <a:ext cx="2895600" cy="5334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r>
              <a:rPr lang="en-US" sz="1400" b="1" dirty="0" err="1" smtClean="0"/>
              <a:t>Silverlight</a:t>
            </a:r>
            <a:r>
              <a:rPr lang="en-US" sz="1400" b="1" dirty="0" smtClean="0"/>
              <a:t> Extended Controls:</a:t>
            </a:r>
          </a:p>
          <a:p>
            <a:r>
              <a:rPr lang="en-US" sz="1400" dirty="0" smtClean="0"/>
              <a:t>Windows, Menu, etc…</a:t>
            </a:r>
          </a:p>
        </p:txBody>
      </p:sp>
      <p:sp>
        <p:nvSpPr>
          <p:cNvPr id="9" name="Rettangolo arrotondato 8"/>
          <p:cNvSpPr/>
          <p:nvPr/>
        </p:nvSpPr>
        <p:spPr>
          <a:xfrm>
            <a:off x="457200" y="1981200"/>
            <a:ext cx="2895600" cy="1447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r>
              <a:rPr lang="en-US" sz="1400" dirty="0" smtClean="0"/>
              <a:t>IOC, Deferred Downloading, Security &amp; Permissions Services</a:t>
            </a:r>
          </a:p>
          <a:p>
            <a:r>
              <a:rPr lang="en-US" sz="1400" dirty="0" smtClean="0"/>
              <a:t>MVC/MVP/MVVM/etc…</a:t>
            </a:r>
          </a:p>
          <a:p>
            <a:r>
              <a:rPr lang="en-US" sz="1400" dirty="0" smtClean="0"/>
              <a:t>Event Brokering</a:t>
            </a:r>
          </a:p>
          <a:p>
            <a:r>
              <a:rPr lang="en-US" sz="1400" dirty="0" smtClean="0"/>
              <a:t>Utilities &amp; Helpers</a:t>
            </a:r>
          </a:p>
        </p:txBody>
      </p:sp>
      <p:sp>
        <p:nvSpPr>
          <p:cNvPr id="10" name="Rettangolo arrotondato 9"/>
          <p:cNvSpPr/>
          <p:nvPr/>
        </p:nvSpPr>
        <p:spPr>
          <a:xfrm>
            <a:off x="3733800" y="1600200"/>
            <a:ext cx="2819400" cy="12954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Application Infrastructure</a:t>
            </a:r>
          </a:p>
          <a:p>
            <a:pPr algn="ctr"/>
            <a:r>
              <a:rPr lang="en-US" sz="1400" dirty="0" smtClean="0"/>
              <a:t>(Operational Interfaces, Modules Communication and Messages system, etc…)</a:t>
            </a:r>
          </a:p>
        </p:txBody>
      </p:sp>
      <p:sp>
        <p:nvSpPr>
          <p:cNvPr id="11" name="Rettangolo arrotondato 10"/>
          <p:cNvSpPr/>
          <p:nvPr/>
        </p:nvSpPr>
        <p:spPr>
          <a:xfrm>
            <a:off x="6629400" y="1600200"/>
            <a:ext cx="685800" cy="4876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vert270" anchor="ctr" anchorCtr="0"/>
          <a:lstStyle/>
          <a:p>
            <a:pPr algn="ctr"/>
            <a:r>
              <a:rPr lang="en-US" sz="1400" dirty="0" smtClean="0"/>
              <a:t>Application Manager</a:t>
            </a:r>
          </a:p>
          <a:p>
            <a:pPr algn="ctr"/>
            <a:r>
              <a:rPr lang="en-US" sz="1400" dirty="0" smtClean="0"/>
              <a:t>(Bootstrap, Module Communication)</a:t>
            </a:r>
          </a:p>
        </p:txBody>
      </p:sp>
      <p:sp>
        <p:nvSpPr>
          <p:cNvPr id="12" name="Rettangolo arrotondato 11"/>
          <p:cNvSpPr/>
          <p:nvPr/>
        </p:nvSpPr>
        <p:spPr>
          <a:xfrm>
            <a:off x="7391400" y="1600200"/>
            <a:ext cx="457200" cy="4876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vert270" anchor="ctr" anchorCtr="0"/>
          <a:lstStyle/>
          <a:p>
            <a:pPr algn="ctr"/>
            <a:r>
              <a:rPr lang="en-US" sz="1400" dirty="0" smtClean="0"/>
              <a:t>Authentication &amp; Authorization Service Layer</a:t>
            </a:r>
          </a:p>
        </p:txBody>
      </p:sp>
      <p:sp>
        <p:nvSpPr>
          <p:cNvPr id="13" name="Rettangolo arrotondato 12"/>
          <p:cNvSpPr/>
          <p:nvPr/>
        </p:nvSpPr>
        <p:spPr>
          <a:xfrm>
            <a:off x="7924800" y="1600200"/>
            <a:ext cx="457200" cy="4876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vert270" anchor="ctr" anchorCtr="0"/>
          <a:lstStyle/>
          <a:p>
            <a:pPr algn="ctr"/>
            <a:r>
              <a:rPr lang="en-US" sz="1400" dirty="0" smtClean="0"/>
              <a:t>Logging System</a:t>
            </a:r>
          </a:p>
        </p:txBody>
      </p:sp>
      <p:sp>
        <p:nvSpPr>
          <p:cNvPr id="14" name="Rettangolo arrotondato 13"/>
          <p:cNvSpPr/>
          <p:nvPr/>
        </p:nvSpPr>
        <p:spPr>
          <a:xfrm>
            <a:off x="8458200" y="1600200"/>
            <a:ext cx="457200" cy="4876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vert270" anchor="ctr" anchorCtr="0"/>
          <a:lstStyle/>
          <a:p>
            <a:pPr algn="ctr"/>
            <a:r>
              <a:rPr lang="en-US" sz="1400" dirty="0" smtClean="0"/>
              <a:t>Unit Tests</a:t>
            </a:r>
          </a:p>
        </p:txBody>
      </p:sp>
      <p:sp>
        <p:nvSpPr>
          <p:cNvPr id="16" name="Rettangolo arrotondato 15"/>
          <p:cNvSpPr/>
          <p:nvPr/>
        </p:nvSpPr>
        <p:spPr>
          <a:xfrm>
            <a:off x="228600" y="4267200"/>
            <a:ext cx="6324600" cy="4572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Service Layer (WCF, Web Services, etc…)</a:t>
            </a:r>
          </a:p>
        </p:txBody>
      </p:sp>
      <p:sp>
        <p:nvSpPr>
          <p:cNvPr id="17" name="Rettangolo arrotondato 16"/>
          <p:cNvSpPr/>
          <p:nvPr/>
        </p:nvSpPr>
        <p:spPr>
          <a:xfrm>
            <a:off x="228600" y="4876800"/>
            <a:ext cx="6324600" cy="4572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Application Module 1</a:t>
            </a:r>
          </a:p>
        </p:txBody>
      </p:sp>
      <p:sp>
        <p:nvSpPr>
          <p:cNvPr id="18" name="Rettangolo arrotondato 17"/>
          <p:cNvSpPr/>
          <p:nvPr/>
        </p:nvSpPr>
        <p:spPr>
          <a:xfrm>
            <a:off x="228600" y="5410200"/>
            <a:ext cx="6324600" cy="4572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Application Module N</a:t>
            </a:r>
          </a:p>
        </p:txBody>
      </p:sp>
      <p:sp>
        <p:nvSpPr>
          <p:cNvPr id="19" name="Rettangolo arrotondato 18"/>
          <p:cNvSpPr/>
          <p:nvPr/>
        </p:nvSpPr>
        <p:spPr>
          <a:xfrm>
            <a:off x="228600" y="6019800"/>
            <a:ext cx="6324600" cy="4572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err="1" smtClean="0"/>
              <a:t>Silverlight</a:t>
            </a:r>
            <a:r>
              <a:rPr lang="en-US" sz="1400" dirty="0" smtClean="0"/>
              <a:t> Extensions &amp; Custom Controls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0" fill="hold" grpId="0" nodeType="click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p:cTn id="56" dur="500" fill="hold"/>
                                        <p:tgtEl>
                                          <p:spTgt spid="18"/>
                                        </p:tgtEl>
                                        <p:attrNameLst>
                                          <p:attrName>ppt_w</p:attrName>
                                        </p:attrNameLst>
                                      </p:cBhvr>
                                      <p:tavLst>
                                        <p:tav tm="0">
                                          <p:val>
                                            <p:fltVal val="0"/>
                                          </p:val>
                                        </p:tav>
                                        <p:tav tm="100000">
                                          <p:val>
                                            <p:strVal val="#ppt_w"/>
                                          </p:val>
                                        </p:tav>
                                      </p:tavLst>
                                    </p:anim>
                                    <p:anim calcmode="lin" valueType="num">
                                      <p:cBhvr>
                                        <p:cTn id="57" dur="500" fill="hold"/>
                                        <p:tgtEl>
                                          <p:spTgt spid="18"/>
                                        </p:tgtEl>
                                        <p:attrNameLst>
                                          <p:attrName>ppt_h</p:attrName>
                                        </p:attrNameLst>
                                      </p:cBhvr>
                                      <p:tavLst>
                                        <p:tav tm="0">
                                          <p:val>
                                            <p:fltVal val="0"/>
                                          </p:val>
                                        </p:tav>
                                        <p:tav tm="100000">
                                          <p:val>
                                            <p:strVal val="#ppt_h"/>
                                          </p:val>
                                        </p:tav>
                                      </p:tavLst>
                                    </p:anim>
                                    <p:animEffect transition="in" filter="fade">
                                      <p:cBhvr>
                                        <p:cTn id="58" dur="500"/>
                                        <p:tgtEl>
                                          <p:spTgt spid="18"/>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0" fill="hold" grpId="0" nodeType="click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500" fill="hold"/>
                                        <p:tgtEl>
                                          <p:spTgt spid="19"/>
                                        </p:tgtEl>
                                        <p:attrNameLst>
                                          <p:attrName>ppt_w</p:attrName>
                                        </p:attrNameLst>
                                      </p:cBhvr>
                                      <p:tavLst>
                                        <p:tav tm="0">
                                          <p:val>
                                            <p:fltVal val="0"/>
                                          </p:val>
                                        </p:tav>
                                        <p:tav tm="100000">
                                          <p:val>
                                            <p:strVal val="#ppt_w"/>
                                          </p:val>
                                        </p:tav>
                                      </p:tavLst>
                                    </p:anim>
                                    <p:anim calcmode="lin" valueType="num">
                                      <p:cBhvr>
                                        <p:cTn id="64" dur="500" fill="hold"/>
                                        <p:tgtEl>
                                          <p:spTgt spid="19"/>
                                        </p:tgtEl>
                                        <p:attrNameLst>
                                          <p:attrName>ppt_h</p:attrName>
                                        </p:attrNameLst>
                                      </p:cBhvr>
                                      <p:tavLst>
                                        <p:tav tm="0">
                                          <p:val>
                                            <p:fltVal val="0"/>
                                          </p:val>
                                        </p:tav>
                                        <p:tav tm="100000">
                                          <p:val>
                                            <p:strVal val="#ppt_h"/>
                                          </p:val>
                                        </p:tav>
                                      </p:tavLst>
                                    </p:anim>
                                    <p:animEffect transition="in" filter="fade">
                                      <p:cBhvr>
                                        <p:cTn id="65" dur="500"/>
                                        <p:tgtEl>
                                          <p:spTgt spid="19"/>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0" fill="hold" grpId="0" nodeType="click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p:cTn id="70" dur="500" fill="hold"/>
                                        <p:tgtEl>
                                          <p:spTgt spid="11"/>
                                        </p:tgtEl>
                                        <p:attrNameLst>
                                          <p:attrName>ppt_w</p:attrName>
                                        </p:attrNameLst>
                                      </p:cBhvr>
                                      <p:tavLst>
                                        <p:tav tm="0">
                                          <p:val>
                                            <p:fltVal val="0"/>
                                          </p:val>
                                        </p:tav>
                                        <p:tav tm="100000">
                                          <p:val>
                                            <p:strVal val="#ppt_w"/>
                                          </p:val>
                                        </p:tav>
                                      </p:tavLst>
                                    </p:anim>
                                    <p:anim calcmode="lin" valueType="num">
                                      <p:cBhvr>
                                        <p:cTn id="71" dur="500" fill="hold"/>
                                        <p:tgtEl>
                                          <p:spTgt spid="11"/>
                                        </p:tgtEl>
                                        <p:attrNameLst>
                                          <p:attrName>ppt_h</p:attrName>
                                        </p:attrNameLst>
                                      </p:cBhvr>
                                      <p:tavLst>
                                        <p:tav tm="0">
                                          <p:val>
                                            <p:fltVal val="0"/>
                                          </p:val>
                                        </p:tav>
                                        <p:tav tm="100000">
                                          <p:val>
                                            <p:strVal val="#ppt_h"/>
                                          </p:val>
                                        </p:tav>
                                      </p:tavLst>
                                    </p:anim>
                                    <p:animEffect transition="in" filter="fade">
                                      <p:cBhvr>
                                        <p:cTn id="72" dur="500"/>
                                        <p:tgtEl>
                                          <p:spTgt spid="11"/>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0" fill="hold" grpId="0" nodeType="click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p:cTn id="77" dur="500" fill="hold"/>
                                        <p:tgtEl>
                                          <p:spTgt spid="12"/>
                                        </p:tgtEl>
                                        <p:attrNameLst>
                                          <p:attrName>ppt_w</p:attrName>
                                        </p:attrNameLst>
                                      </p:cBhvr>
                                      <p:tavLst>
                                        <p:tav tm="0">
                                          <p:val>
                                            <p:fltVal val="0"/>
                                          </p:val>
                                        </p:tav>
                                        <p:tav tm="100000">
                                          <p:val>
                                            <p:strVal val="#ppt_w"/>
                                          </p:val>
                                        </p:tav>
                                      </p:tavLst>
                                    </p:anim>
                                    <p:anim calcmode="lin" valueType="num">
                                      <p:cBhvr>
                                        <p:cTn id="78" dur="500" fill="hold"/>
                                        <p:tgtEl>
                                          <p:spTgt spid="12"/>
                                        </p:tgtEl>
                                        <p:attrNameLst>
                                          <p:attrName>ppt_h</p:attrName>
                                        </p:attrNameLst>
                                      </p:cBhvr>
                                      <p:tavLst>
                                        <p:tav tm="0">
                                          <p:val>
                                            <p:fltVal val="0"/>
                                          </p:val>
                                        </p:tav>
                                        <p:tav tm="100000">
                                          <p:val>
                                            <p:strVal val="#ppt_h"/>
                                          </p:val>
                                        </p:tav>
                                      </p:tavLst>
                                    </p:anim>
                                    <p:animEffect transition="in" filter="fade">
                                      <p:cBhvr>
                                        <p:cTn id="79" dur="500"/>
                                        <p:tgtEl>
                                          <p:spTgt spid="12"/>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0" fill="hold" grpId="0" nodeType="clickEffect">
                                  <p:stCondLst>
                                    <p:cond delay="0"/>
                                  </p:stCondLst>
                                  <p:childTnLst>
                                    <p:set>
                                      <p:cBhvr>
                                        <p:cTn id="83" dur="1" fill="hold">
                                          <p:stCondLst>
                                            <p:cond delay="0"/>
                                          </p:stCondLst>
                                        </p:cTn>
                                        <p:tgtEl>
                                          <p:spTgt spid="13"/>
                                        </p:tgtEl>
                                        <p:attrNameLst>
                                          <p:attrName>style.visibility</p:attrName>
                                        </p:attrNameLst>
                                      </p:cBhvr>
                                      <p:to>
                                        <p:strVal val="visible"/>
                                      </p:to>
                                    </p:set>
                                    <p:anim calcmode="lin" valueType="num">
                                      <p:cBhvr>
                                        <p:cTn id="84" dur="500" fill="hold"/>
                                        <p:tgtEl>
                                          <p:spTgt spid="13"/>
                                        </p:tgtEl>
                                        <p:attrNameLst>
                                          <p:attrName>ppt_w</p:attrName>
                                        </p:attrNameLst>
                                      </p:cBhvr>
                                      <p:tavLst>
                                        <p:tav tm="0">
                                          <p:val>
                                            <p:fltVal val="0"/>
                                          </p:val>
                                        </p:tav>
                                        <p:tav tm="100000">
                                          <p:val>
                                            <p:strVal val="#ppt_w"/>
                                          </p:val>
                                        </p:tav>
                                      </p:tavLst>
                                    </p:anim>
                                    <p:anim calcmode="lin" valueType="num">
                                      <p:cBhvr>
                                        <p:cTn id="85" dur="500" fill="hold"/>
                                        <p:tgtEl>
                                          <p:spTgt spid="13"/>
                                        </p:tgtEl>
                                        <p:attrNameLst>
                                          <p:attrName>ppt_h</p:attrName>
                                        </p:attrNameLst>
                                      </p:cBhvr>
                                      <p:tavLst>
                                        <p:tav tm="0">
                                          <p:val>
                                            <p:fltVal val="0"/>
                                          </p:val>
                                        </p:tav>
                                        <p:tav tm="100000">
                                          <p:val>
                                            <p:strVal val="#ppt_h"/>
                                          </p:val>
                                        </p:tav>
                                      </p:tavLst>
                                    </p:anim>
                                    <p:animEffect transition="in" filter="fade">
                                      <p:cBhvr>
                                        <p:cTn id="86" dur="500"/>
                                        <p:tgtEl>
                                          <p:spTgt spid="13"/>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0" fill="hold" grpId="0" nodeType="clickEffect">
                                  <p:stCondLst>
                                    <p:cond delay="0"/>
                                  </p:stCondLst>
                                  <p:childTnLst>
                                    <p:set>
                                      <p:cBhvr>
                                        <p:cTn id="90" dur="1" fill="hold">
                                          <p:stCondLst>
                                            <p:cond delay="0"/>
                                          </p:stCondLst>
                                        </p:cTn>
                                        <p:tgtEl>
                                          <p:spTgt spid="14"/>
                                        </p:tgtEl>
                                        <p:attrNameLst>
                                          <p:attrName>style.visibility</p:attrName>
                                        </p:attrNameLst>
                                      </p:cBhvr>
                                      <p:to>
                                        <p:strVal val="visible"/>
                                      </p:to>
                                    </p:set>
                                    <p:anim calcmode="lin" valueType="num">
                                      <p:cBhvr>
                                        <p:cTn id="91" dur="500" fill="hold"/>
                                        <p:tgtEl>
                                          <p:spTgt spid="14"/>
                                        </p:tgtEl>
                                        <p:attrNameLst>
                                          <p:attrName>ppt_w</p:attrName>
                                        </p:attrNameLst>
                                      </p:cBhvr>
                                      <p:tavLst>
                                        <p:tav tm="0">
                                          <p:val>
                                            <p:fltVal val="0"/>
                                          </p:val>
                                        </p:tav>
                                        <p:tav tm="100000">
                                          <p:val>
                                            <p:strVal val="#ppt_w"/>
                                          </p:val>
                                        </p:tav>
                                      </p:tavLst>
                                    </p:anim>
                                    <p:anim calcmode="lin" valueType="num">
                                      <p:cBhvr>
                                        <p:cTn id="92" dur="500" fill="hold"/>
                                        <p:tgtEl>
                                          <p:spTgt spid="14"/>
                                        </p:tgtEl>
                                        <p:attrNameLst>
                                          <p:attrName>ppt_h</p:attrName>
                                        </p:attrNameLst>
                                      </p:cBhvr>
                                      <p:tavLst>
                                        <p:tav tm="0">
                                          <p:val>
                                            <p:fltVal val="0"/>
                                          </p:val>
                                        </p:tav>
                                        <p:tav tm="100000">
                                          <p:val>
                                            <p:strVal val="#ppt_h"/>
                                          </p:val>
                                        </p:tav>
                                      </p:tavLst>
                                    </p:anim>
                                    <p:animEffect transition="in" filter="fade">
                                      <p:cBhvr>
                                        <p:cTn id="9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9" grpId="0" animBg="1"/>
      <p:bldP spid="10" grpId="0" animBg="1"/>
      <p:bldP spid="11" grpId="0" animBg="1"/>
      <p:bldP spid="12" grpId="0" animBg="1"/>
      <p:bldP spid="13" grpId="0" animBg="1"/>
      <p:bldP spid="14" grpId="0" animBg="1"/>
      <p:bldP spid="16" grpId="0" animBg="1"/>
      <p:bldP spid="17" grpId="0" animBg="1"/>
      <p:bldP spid="18" grpId="0" animBg="1"/>
      <p:bldP spid="1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smtClean="0"/>
              <a:t>SiL app. </a:t>
            </a:r>
            <a:r>
              <a:rPr lang="it-IT" dirty="0" smtClean="0"/>
              <a:t>S</a:t>
            </a:r>
            <a:r>
              <a:rPr smtClean="0"/>
              <a:t>chema (Server side)</a:t>
            </a:r>
            <a:endParaRPr/>
          </a:p>
        </p:txBody>
      </p:sp>
      <p:sp>
        <p:nvSpPr>
          <p:cNvPr id="4" name="Rettangolo arrotondato 3"/>
          <p:cNvSpPr/>
          <p:nvPr/>
        </p:nvSpPr>
        <p:spPr>
          <a:xfrm>
            <a:off x="609600" y="1676400"/>
            <a:ext cx="3429000" cy="25908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t" anchorCtr="0"/>
          <a:lstStyle/>
          <a:p>
            <a:r>
              <a:rPr lang="en-US" sz="1400" b="1" dirty="0" smtClean="0"/>
              <a:t>Framework</a:t>
            </a:r>
          </a:p>
        </p:txBody>
      </p:sp>
      <p:sp>
        <p:nvSpPr>
          <p:cNvPr id="7" name="Rettangolo arrotondato 6"/>
          <p:cNvSpPr/>
          <p:nvPr/>
        </p:nvSpPr>
        <p:spPr>
          <a:xfrm>
            <a:off x="838200" y="3352800"/>
            <a:ext cx="2895600" cy="6096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r>
              <a:rPr lang="en-US" sz="1400" b="1" dirty="0" smtClean="0"/>
              <a:t>Data Access Facilities:</a:t>
            </a:r>
          </a:p>
          <a:p>
            <a:r>
              <a:rPr lang="en-US" sz="1400" dirty="0" smtClean="0"/>
              <a:t>ORM, Direct SQL, etc..</a:t>
            </a:r>
          </a:p>
        </p:txBody>
      </p:sp>
      <p:sp>
        <p:nvSpPr>
          <p:cNvPr id="9" name="Rettangolo arrotondato 8"/>
          <p:cNvSpPr/>
          <p:nvPr/>
        </p:nvSpPr>
        <p:spPr>
          <a:xfrm>
            <a:off x="838200" y="2057400"/>
            <a:ext cx="2895600" cy="11430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r>
              <a:rPr lang="en-US" sz="1400" b="1" dirty="0" smtClean="0"/>
              <a:t>DDD + Patterns:</a:t>
            </a:r>
          </a:p>
          <a:p>
            <a:r>
              <a:rPr lang="en-US" sz="1400" dirty="0" smtClean="0"/>
              <a:t>IOC, Security &amp; Permissions Services</a:t>
            </a:r>
          </a:p>
          <a:p>
            <a:r>
              <a:rPr lang="en-US" sz="1400" dirty="0" smtClean="0"/>
              <a:t>Utilities &amp; Helpers</a:t>
            </a:r>
          </a:p>
        </p:txBody>
      </p:sp>
      <p:sp>
        <p:nvSpPr>
          <p:cNvPr id="12" name="Rettangolo arrotondato 11"/>
          <p:cNvSpPr/>
          <p:nvPr/>
        </p:nvSpPr>
        <p:spPr>
          <a:xfrm>
            <a:off x="7010400" y="1676400"/>
            <a:ext cx="457200" cy="35052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vert270" anchor="ctr" anchorCtr="0"/>
          <a:lstStyle/>
          <a:p>
            <a:pPr algn="ctr"/>
            <a:r>
              <a:rPr lang="en-US" sz="1400" dirty="0" smtClean="0"/>
              <a:t>Authentication &amp; Authorization Services</a:t>
            </a:r>
          </a:p>
        </p:txBody>
      </p:sp>
      <p:sp>
        <p:nvSpPr>
          <p:cNvPr id="13" name="Rettangolo arrotondato 12"/>
          <p:cNvSpPr/>
          <p:nvPr/>
        </p:nvSpPr>
        <p:spPr>
          <a:xfrm>
            <a:off x="7543800" y="1676400"/>
            <a:ext cx="457200" cy="35052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vert270" anchor="ctr" anchorCtr="0"/>
          <a:lstStyle/>
          <a:p>
            <a:pPr algn="ctr"/>
            <a:r>
              <a:rPr lang="en-US" sz="1400" dirty="0" smtClean="0"/>
              <a:t>Logging System</a:t>
            </a:r>
          </a:p>
        </p:txBody>
      </p:sp>
      <p:sp>
        <p:nvSpPr>
          <p:cNvPr id="14" name="Rettangolo arrotondato 13"/>
          <p:cNvSpPr/>
          <p:nvPr/>
        </p:nvSpPr>
        <p:spPr>
          <a:xfrm>
            <a:off x="8077200" y="1676400"/>
            <a:ext cx="457200" cy="35052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vert="vert270" anchor="ctr" anchorCtr="0"/>
          <a:lstStyle/>
          <a:p>
            <a:pPr algn="ctr"/>
            <a:r>
              <a:rPr lang="en-US" sz="1400" dirty="0" smtClean="0"/>
              <a:t>Unit Tests</a:t>
            </a:r>
          </a:p>
        </p:txBody>
      </p:sp>
      <p:sp>
        <p:nvSpPr>
          <p:cNvPr id="15" name="Rettangolo arrotondato 14"/>
          <p:cNvSpPr/>
          <p:nvPr/>
        </p:nvSpPr>
        <p:spPr>
          <a:xfrm>
            <a:off x="609600" y="4343400"/>
            <a:ext cx="6324600" cy="3810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Data Access &amp; Data Manipulation Layer</a:t>
            </a:r>
          </a:p>
        </p:txBody>
      </p:sp>
      <p:sp>
        <p:nvSpPr>
          <p:cNvPr id="16" name="Rettangolo arrotondato 15"/>
          <p:cNvSpPr/>
          <p:nvPr/>
        </p:nvSpPr>
        <p:spPr>
          <a:xfrm>
            <a:off x="609600" y="4800600"/>
            <a:ext cx="6324600" cy="3810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Service Layer (WCF, Web Services, etc…)</a:t>
            </a:r>
          </a:p>
        </p:txBody>
      </p:sp>
      <p:sp>
        <p:nvSpPr>
          <p:cNvPr id="20" name="Rettangolo arrotondato 19"/>
          <p:cNvSpPr/>
          <p:nvPr/>
        </p:nvSpPr>
        <p:spPr>
          <a:xfrm>
            <a:off x="4114800" y="1676400"/>
            <a:ext cx="2819400" cy="12954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Business Entities &amp; DTOs</a:t>
            </a:r>
          </a:p>
        </p:txBody>
      </p:sp>
      <p:sp>
        <p:nvSpPr>
          <p:cNvPr id="21" name="Rettangolo arrotondato 20"/>
          <p:cNvSpPr/>
          <p:nvPr/>
        </p:nvSpPr>
        <p:spPr>
          <a:xfrm>
            <a:off x="4114800" y="3048000"/>
            <a:ext cx="2819400" cy="1219200"/>
          </a:xfrm>
          <a:prstGeom prst="roundRect">
            <a:avLst>
              <a:gd name="adj" fmla="val 10000"/>
            </a:avLst>
          </a:prstGeom>
          <a:gradFill>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a:bevelT prst="angle"/>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nchorCtr="0"/>
          <a:lstStyle/>
          <a:p>
            <a:pPr algn="ctr"/>
            <a:r>
              <a:rPr lang="en-US" sz="1400" dirty="0" smtClean="0"/>
              <a:t>Application Services</a:t>
            </a:r>
          </a:p>
        </p:txBody>
      </p:sp>
      <p:sp>
        <p:nvSpPr>
          <p:cNvPr id="24" name="CasellaDiTesto 23"/>
          <p:cNvSpPr txBox="1"/>
          <p:nvPr/>
        </p:nvSpPr>
        <p:spPr>
          <a:xfrm>
            <a:off x="0" y="5562600"/>
            <a:ext cx="9144000" cy="923330"/>
          </a:xfrm>
          <a:prstGeom prst="rect">
            <a:avLst/>
          </a:prstGeom>
          <a:noFill/>
        </p:spPr>
        <p:txBody>
          <a:bodyPr wrap="square" rtlCol="0">
            <a:spAutoFit/>
          </a:bodyPr>
          <a:lstStyle/>
          <a:p>
            <a:r>
              <a:rPr lang="en-US" dirty="0" smtClean="0"/>
              <a:t>We must implement anything related to Data Access as a server side solution</a:t>
            </a:r>
          </a:p>
          <a:p>
            <a:r>
              <a:rPr lang="en-US" dirty="0" smtClean="0"/>
              <a:t>as well anything that performs complicated or very long elaborations (to keep high the responsiveness of the application, remember we do not have blocking calls in Silverlight)</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0" fill="hold" grpId="0" nodeType="click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fltVal val="0"/>
                                          </p:val>
                                        </p:tav>
                                        <p:tav tm="100000">
                                          <p:val>
                                            <p:strVal val="#ppt_w"/>
                                          </p:val>
                                        </p:tav>
                                      </p:tavLst>
                                    </p:anim>
                                    <p:anim calcmode="lin" valueType="num">
                                      <p:cBhvr>
                                        <p:cTn id="57" dur="500" fill="hold"/>
                                        <p:tgtEl>
                                          <p:spTgt spid="12"/>
                                        </p:tgtEl>
                                        <p:attrNameLst>
                                          <p:attrName>ppt_h</p:attrName>
                                        </p:attrNameLst>
                                      </p:cBhvr>
                                      <p:tavLst>
                                        <p:tav tm="0">
                                          <p:val>
                                            <p:fltVal val="0"/>
                                          </p:val>
                                        </p:tav>
                                        <p:tav tm="100000">
                                          <p:val>
                                            <p:strVal val="#ppt_h"/>
                                          </p:val>
                                        </p:tav>
                                      </p:tavLst>
                                    </p:anim>
                                    <p:animEffect transition="in" filter="fade">
                                      <p:cBhvr>
                                        <p:cTn id="58" dur="500"/>
                                        <p:tgtEl>
                                          <p:spTgt spid="12"/>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0" fill="hold" grpId="0" nodeType="click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500" fill="hold"/>
                                        <p:tgtEl>
                                          <p:spTgt spid="13"/>
                                        </p:tgtEl>
                                        <p:attrNameLst>
                                          <p:attrName>ppt_w</p:attrName>
                                        </p:attrNameLst>
                                      </p:cBhvr>
                                      <p:tavLst>
                                        <p:tav tm="0">
                                          <p:val>
                                            <p:fltVal val="0"/>
                                          </p:val>
                                        </p:tav>
                                        <p:tav tm="100000">
                                          <p:val>
                                            <p:strVal val="#ppt_w"/>
                                          </p:val>
                                        </p:tav>
                                      </p:tavLst>
                                    </p:anim>
                                    <p:anim calcmode="lin" valueType="num">
                                      <p:cBhvr>
                                        <p:cTn id="64" dur="500" fill="hold"/>
                                        <p:tgtEl>
                                          <p:spTgt spid="13"/>
                                        </p:tgtEl>
                                        <p:attrNameLst>
                                          <p:attrName>ppt_h</p:attrName>
                                        </p:attrNameLst>
                                      </p:cBhvr>
                                      <p:tavLst>
                                        <p:tav tm="0">
                                          <p:val>
                                            <p:fltVal val="0"/>
                                          </p:val>
                                        </p:tav>
                                        <p:tav tm="100000">
                                          <p:val>
                                            <p:strVal val="#ppt_h"/>
                                          </p:val>
                                        </p:tav>
                                      </p:tavLst>
                                    </p:anim>
                                    <p:animEffect transition="in" filter="fade">
                                      <p:cBhvr>
                                        <p:cTn id="65" dur="500"/>
                                        <p:tgtEl>
                                          <p:spTgt spid="13"/>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0" fill="hold" grpId="0" nodeType="clickEffect">
                                  <p:stCondLst>
                                    <p:cond delay="0"/>
                                  </p:stCondLst>
                                  <p:childTnLst>
                                    <p:set>
                                      <p:cBhvr>
                                        <p:cTn id="69" dur="1" fill="hold">
                                          <p:stCondLst>
                                            <p:cond delay="0"/>
                                          </p:stCondLst>
                                        </p:cTn>
                                        <p:tgtEl>
                                          <p:spTgt spid="14"/>
                                        </p:tgtEl>
                                        <p:attrNameLst>
                                          <p:attrName>style.visibility</p:attrName>
                                        </p:attrNameLst>
                                      </p:cBhvr>
                                      <p:to>
                                        <p:strVal val="visible"/>
                                      </p:to>
                                    </p:set>
                                    <p:anim calcmode="lin" valueType="num">
                                      <p:cBhvr>
                                        <p:cTn id="70" dur="500" fill="hold"/>
                                        <p:tgtEl>
                                          <p:spTgt spid="14"/>
                                        </p:tgtEl>
                                        <p:attrNameLst>
                                          <p:attrName>ppt_w</p:attrName>
                                        </p:attrNameLst>
                                      </p:cBhvr>
                                      <p:tavLst>
                                        <p:tav tm="0">
                                          <p:val>
                                            <p:fltVal val="0"/>
                                          </p:val>
                                        </p:tav>
                                        <p:tav tm="100000">
                                          <p:val>
                                            <p:strVal val="#ppt_w"/>
                                          </p:val>
                                        </p:tav>
                                      </p:tavLst>
                                    </p:anim>
                                    <p:anim calcmode="lin" valueType="num">
                                      <p:cBhvr>
                                        <p:cTn id="71" dur="500" fill="hold"/>
                                        <p:tgtEl>
                                          <p:spTgt spid="14"/>
                                        </p:tgtEl>
                                        <p:attrNameLst>
                                          <p:attrName>ppt_h</p:attrName>
                                        </p:attrNameLst>
                                      </p:cBhvr>
                                      <p:tavLst>
                                        <p:tav tm="0">
                                          <p:val>
                                            <p:fltVal val="0"/>
                                          </p:val>
                                        </p:tav>
                                        <p:tav tm="100000">
                                          <p:val>
                                            <p:strVal val="#ppt_h"/>
                                          </p:val>
                                        </p:tav>
                                      </p:tavLst>
                                    </p:anim>
                                    <p:animEffect transition="in" filter="fade">
                                      <p:cBhvr>
                                        <p:cTn id="72" dur="500"/>
                                        <p:tgtEl>
                                          <p:spTgt spid="14"/>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0" fill="hold" grpId="0" nodeType="clickEffect">
                                  <p:stCondLst>
                                    <p:cond delay="0"/>
                                  </p:stCondLst>
                                  <p:childTnLst>
                                    <p:set>
                                      <p:cBhvr>
                                        <p:cTn id="76" dur="1" fill="hold">
                                          <p:stCondLst>
                                            <p:cond delay="0"/>
                                          </p:stCondLst>
                                        </p:cTn>
                                        <p:tgtEl>
                                          <p:spTgt spid="24"/>
                                        </p:tgtEl>
                                        <p:attrNameLst>
                                          <p:attrName>style.visibility</p:attrName>
                                        </p:attrNameLst>
                                      </p:cBhvr>
                                      <p:to>
                                        <p:strVal val="visible"/>
                                      </p:to>
                                    </p:set>
                                    <p:anim calcmode="lin" valueType="num">
                                      <p:cBhvr>
                                        <p:cTn id="77" dur="500" fill="hold"/>
                                        <p:tgtEl>
                                          <p:spTgt spid="24"/>
                                        </p:tgtEl>
                                        <p:attrNameLst>
                                          <p:attrName>ppt_w</p:attrName>
                                        </p:attrNameLst>
                                      </p:cBhvr>
                                      <p:tavLst>
                                        <p:tav tm="0">
                                          <p:val>
                                            <p:fltVal val="0"/>
                                          </p:val>
                                        </p:tav>
                                        <p:tav tm="100000">
                                          <p:val>
                                            <p:strVal val="#ppt_w"/>
                                          </p:val>
                                        </p:tav>
                                      </p:tavLst>
                                    </p:anim>
                                    <p:anim calcmode="lin" valueType="num">
                                      <p:cBhvr>
                                        <p:cTn id="78" dur="500" fill="hold"/>
                                        <p:tgtEl>
                                          <p:spTgt spid="24"/>
                                        </p:tgtEl>
                                        <p:attrNameLst>
                                          <p:attrName>ppt_h</p:attrName>
                                        </p:attrNameLst>
                                      </p:cBhvr>
                                      <p:tavLst>
                                        <p:tav tm="0">
                                          <p:val>
                                            <p:fltVal val="0"/>
                                          </p:val>
                                        </p:tav>
                                        <p:tav tm="100000">
                                          <p:val>
                                            <p:strVal val="#ppt_h"/>
                                          </p:val>
                                        </p:tav>
                                      </p:tavLst>
                                    </p:anim>
                                    <p:animEffect transition="in" filter="fade">
                                      <p:cBhvr>
                                        <p:cTn id="7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9" grpId="0" animBg="1"/>
      <p:bldP spid="12" grpId="0" animBg="1"/>
      <p:bldP spid="13" grpId="0" animBg="1"/>
      <p:bldP spid="14" grpId="0" animBg="1"/>
      <p:bldP spid="15" grpId="0" animBg="1"/>
      <p:bldP spid="16" grpId="0" animBg="1"/>
      <p:bldP spid="20" grpId="0" animBg="1"/>
      <p:bldP spid="21" grpId="0" animBg="1"/>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smtClean="0"/>
              <a:t>Index</a:t>
            </a:r>
            <a:endParaRPr/>
          </a:p>
        </p:txBody>
      </p:sp>
      <p:sp>
        <p:nvSpPr>
          <p:cNvPr id="3" name="Segnaposto testo 2"/>
          <p:cNvSpPr>
            <a:spLocks noGrp="1"/>
          </p:cNvSpPr>
          <p:nvPr>
            <p:ph type="body" sz="quarter" idx="10"/>
          </p:nvPr>
        </p:nvSpPr>
        <p:spPr/>
        <p:txBody>
          <a:bodyPr/>
          <a:lstStyle/>
          <a:p>
            <a:pPr>
              <a:buFont typeface="Arial" pitchFamily="34" charset="0"/>
              <a:buChar char="•"/>
            </a:pPr>
            <a:r>
              <a:rPr smtClean="0"/>
              <a:t>Introduction</a:t>
            </a:r>
          </a:p>
          <a:p>
            <a:pPr>
              <a:buFont typeface="Arial" pitchFamily="34" charset="0"/>
              <a:buChar char="•"/>
            </a:pPr>
            <a:r>
              <a:rPr smtClean="0"/>
              <a:t>Engineering of a Solution: defines the objectives and achievements</a:t>
            </a:r>
          </a:p>
          <a:p>
            <a:pPr>
              <a:buFont typeface="Arial" pitchFamily="34" charset="0"/>
              <a:buChar char="•"/>
            </a:pPr>
            <a:r>
              <a:rPr smtClean="0"/>
              <a:t>Define the Architecture (Structura: WPF/SL application framework).</a:t>
            </a:r>
          </a:p>
          <a:p>
            <a:pPr>
              <a:buFont typeface="Arial" pitchFamily="34" charset="0"/>
              <a:buChar char="•"/>
            </a:pPr>
            <a:r>
              <a:rPr smtClean="0"/>
              <a:t>Guidelines: states some standards for the development phase </a:t>
            </a:r>
          </a:p>
          <a:p>
            <a:pPr>
              <a:buFont typeface="Arial" pitchFamily="34" charset="0"/>
              <a:buChar char="•"/>
            </a:pPr>
            <a:r>
              <a:rPr smtClean="0"/>
              <a:t>Implementation (</a:t>
            </a:r>
            <a:r>
              <a:rPr lang="it-IT" dirty="0"/>
              <a:t>‘</a:t>
            </a:r>
            <a:r>
              <a:rPr lang="it-IT" dirty="0" err="1"/>
              <a:t>Structura</a:t>
            </a:r>
            <a:r>
              <a:rPr lang="it-IT" dirty="0"/>
              <a:t>’ </a:t>
            </a:r>
            <a:r>
              <a:rPr lang="it-IT" dirty="0" smtClean="0"/>
              <a:t>a </a:t>
            </a:r>
            <a:r>
              <a:rPr smtClean="0"/>
              <a:t>Silverlight/WPF Application Framework, alpha version)</a:t>
            </a:r>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p:txBody>
          <a:bodyPr/>
          <a:lstStyle/>
          <a:p>
            <a:r>
              <a:rPr smtClean="0"/>
              <a:t>What we will see</a:t>
            </a:r>
            <a:endParaRPr/>
          </a:p>
        </p:txBody>
      </p:sp>
      <p:sp>
        <p:nvSpPr>
          <p:cNvPr id="5" name="Segnaposto testo 4"/>
          <p:cNvSpPr>
            <a:spLocks noGrp="1"/>
          </p:cNvSpPr>
          <p:nvPr>
            <p:ph type="body" sz="quarter" idx="10"/>
          </p:nvPr>
        </p:nvSpPr>
        <p:spPr/>
        <p:txBody>
          <a:bodyPr/>
          <a:lstStyle/>
          <a:p>
            <a:pPr marL="514350" indent="-514350">
              <a:buFont typeface="+mj-lt"/>
              <a:buAutoNum type="arabicPeriod"/>
            </a:pPr>
            <a:r>
              <a:rPr smtClean="0"/>
              <a:t>How the application framework is structured</a:t>
            </a:r>
          </a:p>
          <a:p>
            <a:pPr marL="514350" indent="-514350">
              <a:buFont typeface="+mj-lt"/>
              <a:buAutoNum type="arabicPeriod"/>
            </a:pPr>
            <a:r>
              <a:rPr smtClean="0"/>
              <a:t>How to realize a generic HOST for application modules</a:t>
            </a:r>
          </a:p>
          <a:p>
            <a:pPr marL="514350" indent="-514350">
              <a:buFont typeface="+mj-lt"/>
              <a:buAutoNum type="arabicPeriod"/>
            </a:pPr>
            <a:r>
              <a:rPr smtClean="0"/>
              <a:t>How to build your entity classes &amp; DTOs to use them in bindings in an effective way</a:t>
            </a:r>
          </a:p>
          <a:p>
            <a:pPr marL="514350" indent="-514350">
              <a:buFont typeface="+mj-lt"/>
              <a:buAutoNum type="arabicPeriod"/>
            </a:pPr>
            <a:r>
              <a:rPr smtClean="0"/>
              <a:t>How to implement an MVP/MVVM pattern for writing any application form</a:t>
            </a:r>
          </a:p>
          <a:p>
            <a:pPr marL="514350" indent="-514350">
              <a:buFont typeface="+mj-lt"/>
              <a:buAutoNum type="arabicPeriod"/>
            </a:pPr>
            <a:r>
              <a:rPr smtClean="0"/>
              <a:t>How to build a shielding layer for the Data Access infrastructure (web services or direct access to DBs)</a:t>
            </a:r>
          </a:p>
          <a:p>
            <a:pPr marL="514350" indent="-514350">
              <a:buFont typeface="+mj-lt"/>
              <a:buAutoNum type="arabicPeriod"/>
            </a:pPr>
            <a:r>
              <a:rPr smtClean="0"/>
              <a:t>How to take advantage of the IOC module to reduce the size of any single application module </a:t>
            </a:r>
            <a:r>
              <a:rPr sz="1800" smtClean="0"/>
              <a:t>(ie: place the interface of the DAL in the infrastructure assembly and the real implementation in another and register it in the IOC)</a:t>
            </a:r>
            <a:endParaRPr sz="180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smtClean="0"/>
              <a:t>Introduction</a:t>
            </a:r>
            <a:endParaRPr dirty="0"/>
          </a:p>
        </p:txBody>
      </p:sp>
      <p:sp>
        <p:nvSpPr>
          <p:cNvPr id="3" name="Segnaposto testo 2"/>
          <p:cNvSpPr>
            <a:spLocks noGrp="1"/>
          </p:cNvSpPr>
          <p:nvPr>
            <p:ph type="body" sz="quarter" idx="10"/>
          </p:nvPr>
        </p:nvSpPr>
        <p:spPr/>
        <p:txBody>
          <a:bodyPr/>
          <a:lstStyle/>
          <a:p>
            <a:pPr>
              <a:buFont typeface="Arial" pitchFamily="34" charset="0"/>
              <a:buChar char="•"/>
              <a:defRPr/>
            </a:pPr>
            <a:r>
              <a:rPr smtClean="0"/>
              <a:t>Silverlight is a framework and a set of technologies for the realization of RIA applications and small games. </a:t>
            </a:r>
          </a:p>
          <a:p>
            <a:pPr>
              <a:defRPr/>
            </a:pPr>
            <a:endParaRPr noProof="1" smtClean="0"/>
          </a:p>
          <a:p>
            <a:pPr>
              <a:buFont typeface="Arial" pitchFamily="34" charset="0"/>
              <a:buChar char="•"/>
              <a:defRPr/>
            </a:pPr>
            <a:r>
              <a:rPr smtClean="0"/>
              <a:t>Silverlight is a client side technology, so we have a series of limitations in accessing various library functions to avoid that the browsers of our application can be turned into ‘informatical assault machines’. </a:t>
            </a:r>
          </a:p>
          <a:p>
            <a:pPr>
              <a:defRPr/>
            </a:pPr>
            <a:endParaRPr smtClean="0">
              <a:latin typeface="Calibri" pitchFamily="34" charset="0"/>
            </a:endParaRPr>
          </a:p>
          <a:p>
            <a:pPr>
              <a:buFont typeface="Arial" pitchFamily="34" charset="0"/>
              <a:buChar char="•"/>
              <a:defRPr/>
            </a:pPr>
            <a:r>
              <a:rPr smtClean="0">
                <a:latin typeface="Calibri" pitchFamily="34" charset="0"/>
              </a:rPr>
              <a:t>Silverlight heavily relies on an asynchronous programming model to avoid blocking the user interface and providing a better experience to the user.</a:t>
            </a:r>
          </a:p>
          <a:p>
            <a:endParaRPr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smtClean="0"/>
              <a:t>Introduction- Features</a:t>
            </a:r>
            <a:endParaRPr/>
          </a:p>
        </p:txBody>
      </p:sp>
      <p:sp>
        <p:nvSpPr>
          <p:cNvPr id="3" name="Segnaposto testo 2"/>
          <p:cNvSpPr>
            <a:spLocks noGrp="1"/>
          </p:cNvSpPr>
          <p:nvPr>
            <p:ph type="body" sz="quarter" idx="10"/>
          </p:nvPr>
        </p:nvSpPr>
        <p:spPr/>
        <p:txBody>
          <a:bodyPr numCol="2"/>
          <a:lstStyle/>
          <a:p>
            <a:pPr>
              <a:buFont typeface="Wingdings 2" pitchFamily="18" charset="2"/>
              <a:buChar char=""/>
              <a:defRPr/>
            </a:pPr>
            <a:r>
              <a:rPr smtClean="0"/>
              <a:t>2D Graphics</a:t>
            </a:r>
          </a:p>
          <a:p>
            <a:pPr>
              <a:buFont typeface="Wingdings 2" pitchFamily="18" charset="2"/>
              <a:buChar char=""/>
              <a:defRPr/>
            </a:pPr>
            <a:r>
              <a:rPr smtClean="0"/>
              <a:t>Audio/Video</a:t>
            </a:r>
          </a:p>
          <a:p>
            <a:pPr>
              <a:buFont typeface="Wingdings 2" pitchFamily="18" charset="2"/>
              <a:buChar char=""/>
              <a:defRPr/>
            </a:pPr>
            <a:r>
              <a:rPr smtClean="0"/>
              <a:t>Animations</a:t>
            </a:r>
          </a:p>
          <a:p>
            <a:pPr>
              <a:buFont typeface="Wingdings 2" pitchFamily="18" charset="2"/>
              <a:buChar char=""/>
              <a:defRPr/>
            </a:pPr>
            <a:r>
              <a:rPr smtClean="0"/>
              <a:t>Layout controls</a:t>
            </a:r>
          </a:p>
          <a:p>
            <a:pPr>
              <a:buFont typeface="Wingdings 2" pitchFamily="18" charset="2"/>
              <a:buChar char=""/>
              <a:defRPr/>
            </a:pPr>
            <a:r>
              <a:rPr smtClean="0"/>
              <a:t>Controls(wpf subset)</a:t>
            </a:r>
          </a:p>
          <a:p>
            <a:pPr>
              <a:buFont typeface="Wingdings 2" pitchFamily="18" charset="2"/>
              <a:buChar char=""/>
              <a:defRPr/>
            </a:pPr>
            <a:r>
              <a:rPr smtClean="0"/>
              <a:t>Styles/Templates</a:t>
            </a:r>
          </a:p>
          <a:p>
            <a:pPr>
              <a:buFont typeface="Wingdings 2" pitchFamily="18" charset="2"/>
              <a:buChar char=""/>
              <a:defRPr/>
            </a:pPr>
            <a:r>
              <a:rPr smtClean="0"/>
              <a:t>Databinding</a:t>
            </a:r>
          </a:p>
          <a:p>
            <a:pPr>
              <a:buFont typeface="Wingdings 2" pitchFamily="18" charset="2"/>
              <a:buChar char=""/>
              <a:defRPr/>
            </a:pPr>
            <a:r>
              <a:rPr smtClean="0"/>
              <a:t>Networking (http/sockets)</a:t>
            </a:r>
          </a:p>
          <a:p>
            <a:pPr>
              <a:buFont typeface="Wingdings 2" pitchFamily="18" charset="2"/>
              <a:buChar char=""/>
              <a:defRPr/>
            </a:pPr>
            <a:r>
              <a:rPr smtClean="0"/>
              <a:t>.NET</a:t>
            </a:r>
          </a:p>
          <a:p>
            <a:pPr>
              <a:buFont typeface="Wingdings 2" pitchFamily="18" charset="2"/>
              <a:buChar char=""/>
              <a:defRPr/>
            </a:pPr>
            <a:r>
              <a:rPr smtClean="0"/>
              <a:t>Linq</a:t>
            </a:r>
          </a:p>
          <a:p>
            <a:pPr>
              <a:buFont typeface="Wingdings 2" pitchFamily="18" charset="2"/>
              <a:buChar char=""/>
              <a:defRPr/>
            </a:pPr>
            <a:r>
              <a:rPr smtClean="0"/>
              <a:t>XML Api</a:t>
            </a:r>
          </a:p>
          <a:p>
            <a:pPr>
              <a:buFont typeface="Wingdings 2" pitchFamily="18" charset="2"/>
              <a:buChar char=""/>
              <a:defRPr/>
            </a:pPr>
            <a:r>
              <a:rPr smtClean="0"/>
              <a:t>HTML integration</a:t>
            </a:r>
          </a:p>
          <a:p>
            <a:pPr>
              <a:buFont typeface="Wingdings 2" pitchFamily="18" charset="2"/>
              <a:buChar char=""/>
              <a:defRPr/>
            </a:pPr>
            <a:r>
              <a:rPr smtClean="0"/>
              <a:t>Local Storage</a:t>
            </a:r>
          </a:p>
          <a:p>
            <a:pPr>
              <a:buFont typeface="Wingdings 2" pitchFamily="18" charset="2"/>
              <a:buChar char=""/>
              <a:defRPr/>
            </a:pPr>
            <a:r>
              <a:rPr smtClean="0"/>
              <a:t>Addictional Controls (Silverlight Toolkit)</a:t>
            </a:r>
          </a:p>
          <a:p>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rtlCol="0"/>
          <a:lstStyle/>
          <a:p>
            <a:pPr eaLnBrk="1" fontAlgn="auto" hangingPunct="1">
              <a:spcAft>
                <a:spcPts val="0"/>
              </a:spcAft>
              <a:defRPr/>
            </a:pPr>
            <a:r>
              <a:rPr smtClean="0"/>
              <a:t>Introduction -Tools</a:t>
            </a:r>
            <a:endParaRPr/>
          </a:p>
        </p:txBody>
      </p:sp>
      <p:sp>
        <p:nvSpPr>
          <p:cNvPr id="4" name="Rectangle 5"/>
          <p:cNvSpPr>
            <a:spLocks noChangeArrowheads="1"/>
          </p:cNvSpPr>
          <p:nvPr/>
        </p:nvSpPr>
        <p:spPr bwMode="auto">
          <a:xfrm>
            <a:off x="228600" y="1371600"/>
            <a:ext cx="8686800" cy="4524315"/>
          </a:xfrm>
          <a:prstGeom prst="rect">
            <a:avLst/>
          </a:prstGeom>
          <a:noFill/>
          <a:ln w="9525">
            <a:noFill/>
            <a:miter lim="800000"/>
            <a:headEnd/>
            <a:tailEnd/>
          </a:ln>
        </p:spPr>
        <p:txBody>
          <a:bodyPr>
            <a:spAutoFit/>
          </a:bodyPr>
          <a:lstStyle/>
          <a:p>
            <a:pPr>
              <a:buFont typeface="Arial" pitchFamily="34" charset="0"/>
              <a:buChar char="•"/>
              <a:defRPr/>
            </a:pPr>
            <a:r>
              <a:rPr lang="en-US" sz="2800" b="1" dirty="0" err="1" smtClean="0">
                <a:ln w="18000">
                  <a:solidFill>
                    <a:schemeClr val="accent2">
                      <a:satMod val="140000"/>
                    </a:schemeClr>
                  </a:solidFill>
                  <a:prstDash val="solid"/>
                  <a:miter lim="800000"/>
                </a:ln>
                <a:effectLst>
                  <a:outerShdw blurRad="25500" dist="23000" dir="7020000" algn="tl">
                    <a:srgbClr val="000000">
                      <a:alpha val="50000"/>
                    </a:srgbClr>
                  </a:outerShdw>
                </a:effectLst>
                <a:latin typeface="+mn-lt"/>
                <a:cs typeface="+mn-cs"/>
              </a:rPr>
              <a:t>Silverlight</a:t>
            </a:r>
            <a:r>
              <a:rPr lang="en-US" sz="2800" b="1" dirty="0" smtClean="0">
                <a:ln w="18000">
                  <a:solidFill>
                    <a:schemeClr val="accent2">
                      <a:satMod val="140000"/>
                    </a:schemeClr>
                  </a:solidFill>
                  <a:prstDash val="solid"/>
                  <a:miter lim="800000"/>
                </a:ln>
                <a:effectLst>
                  <a:outerShdw blurRad="25500" dist="23000" dir="7020000" algn="tl">
                    <a:srgbClr val="000000">
                      <a:alpha val="50000"/>
                    </a:srgbClr>
                  </a:outerShdw>
                </a:effectLst>
                <a:latin typeface="+mn-lt"/>
                <a:cs typeface="+mn-cs"/>
              </a:rPr>
              <a:t> Runtime.</a:t>
            </a:r>
          </a:p>
          <a:p>
            <a:pPr>
              <a:buFont typeface="Arial" pitchFamily="34" charset="0"/>
              <a:buChar char="•"/>
              <a:defRPr/>
            </a:pPr>
            <a:r>
              <a:rPr lang="en-US" sz="2800" b="1" dirty="0" err="1" smtClean="0">
                <a:ln w="18000">
                  <a:solidFill>
                    <a:schemeClr val="accent2">
                      <a:satMod val="140000"/>
                    </a:schemeClr>
                  </a:solidFill>
                  <a:prstDash val="solid"/>
                  <a:miter lim="800000"/>
                </a:ln>
                <a:effectLst>
                  <a:outerShdw blurRad="25500" dist="23000" dir="7020000" algn="tl">
                    <a:srgbClr val="000000">
                      <a:alpha val="50000"/>
                    </a:srgbClr>
                  </a:outerShdw>
                </a:effectLst>
                <a:latin typeface="+mn-lt"/>
                <a:cs typeface="+mn-cs"/>
              </a:rPr>
              <a:t>Silverlight</a:t>
            </a:r>
            <a:r>
              <a:rPr lang="en-US" sz="2800" b="1" dirty="0" smtClean="0">
                <a:ln w="18000">
                  <a:solidFill>
                    <a:schemeClr val="accent2">
                      <a:satMod val="140000"/>
                    </a:schemeClr>
                  </a:solidFill>
                  <a:prstDash val="solid"/>
                  <a:miter lim="800000"/>
                </a:ln>
                <a:effectLst>
                  <a:outerShdw blurRad="25500" dist="23000" dir="7020000" algn="tl">
                    <a:srgbClr val="000000">
                      <a:alpha val="50000"/>
                    </a:srgbClr>
                  </a:outerShdw>
                </a:effectLst>
                <a:latin typeface="+mn-lt"/>
                <a:cs typeface="+mn-cs"/>
              </a:rPr>
              <a:t> SDK.</a:t>
            </a:r>
          </a:p>
          <a:p>
            <a:pPr>
              <a:buFont typeface="Arial" pitchFamily="34" charset="0"/>
              <a:buChar char="•"/>
              <a:defRPr/>
            </a:pPr>
            <a:r>
              <a:rPr lang="en-US" sz="2800" b="1" dirty="0" smtClean="0">
                <a:ln w="18000">
                  <a:solidFill>
                    <a:schemeClr val="accent2">
                      <a:satMod val="140000"/>
                    </a:schemeClr>
                  </a:solidFill>
                  <a:prstDash val="solid"/>
                  <a:miter lim="800000"/>
                </a:ln>
                <a:effectLst>
                  <a:outerShdw blurRad="25500" dist="23000" dir="7020000" algn="tl">
                    <a:srgbClr val="000000">
                      <a:alpha val="50000"/>
                    </a:srgbClr>
                  </a:outerShdw>
                </a:effectLst>
                <a:latin typeface="+mn-lt"/>
                <a:cs typeface="+mn-cs"/>
              </a:rPr>
              <a:t>Visual Studio (2005/2008).</a:t>
            </a:r>
          </a:p>
          <a:p>
            <a:pPr>
              <a:buFont typeface="Arial" pitchFamily="34" charset="0"/>
              <a:buChar char="•"/>
              <a:defRPr/>
            </a:pPr>
            <a:r>
              <a:rPr lang="en-US" sz="2800" b="1" dirty="0" smtClean="0">
                <a:ln w="18000">
                  <a:solidFill>
                    <a:schemeClr val="accent2">
                      <a:satMod val="140000"/>
                    </a:schemeClr>
                  </a:solidFill>
                  <a:prstDash val="solid"/>
                  <a:miter lim="800000"/>
                </a:ln>
                <a:effectLst>
                  <a:outerShdw blurRad="25500" dist="23000" dir="7020000" algn="tl">
                    <a:srgbClr val="000000">
                      <a:alpha val="50000"/>
                    </a:srgbClr>
                  </a:outerShdw>
                </a:effectLst>
                <a:latin typeface="+mn-lt"/>
                <a:cs typeface="+mn-cs"/>
              </a:rPr>
              <a:t>Visual Studio tools updates for </a:t>
            </a:r>
            <a:r>
              <a:rPr lang="en-US" sz="2800" b="1" dirty="0" err="1" smtClean="0">
                <a:ln w="18000">
                  <a:solidFill>
                    <a:schemeClr val="accent2">
                      <a:satMod val="140000"/>
                    </a:schemeClr>
                  </a:solidFill>
                  <a:prstDash val="solid"/>
                  <a:miter lim="800000"/>
                </a:ln>
                <a:effectLst>
                  <a:outerShdw blurRad="25500" dist="23000" dir="7020000" algn="tl">
                    <a:srgbClr val="000000">
                      <a:alpha val="50000"/>
                    </a:srgbClr>
                  </a:outerShdw>
                </a:effectLst>
                <a:latin typeface="+mn-lt"/>
                <a:cs typeface="+mn-cs"/>
              </a:rPr>
              <a:t>Silverlight</a:t>
            </a:r>
            <a:endParaRPr lang="en-US" sz="2800" b="1" dirty="0" smtClean="0">
              <a:ln w="18000">
                <a:solidFill>
                  <a:schemeClr val="accent2">
                    <a:satMod val="140000"/>
                  </a:schemeClr>
                </a:solidFill>
                <a:prstDash val="solid"/>
                <a:miter lim="800000"/>
              </a:ln>
              <a:effectLst>
                <a:outerShdw blurRad="25500" dist="23000" dir="7020000" algn="tl">
                  <a:srgbClr val="000000">
                    <a:alpha val="50000"/>
                  </a:srgbClr>
                </a:outerShdw>
              </a:effectLst>
              <a:latin typeface="+mn-lt"/>
              <a:cs typeface="+mn-cs"/>
            </a:endParaRPr>
          </a:p>
          <a:p>
            <a:pPr lvl="1">
              <a:buFont typeface="Arial" pitchFamily="34" charset="0"/>
              <a:buChar char="•"/>
              <a:defRPr/>
            </a:pPr>
            <a:r>
              <a:rPr lang="en-US" sz="2800" b="1" dirty="0" smtClean="0">
                <a:ln w="18000">
                  <a:solidFill>
                    <a:schemeClr val="accent2">
                      <a:satMod val="140000"/>
                    </a:schemeClr>
                  </a:solidFill>
                  <a:prstDash val="solid"/>
                  <a:miter lim="800000"/>
                </a:ln>
                <a:effectLst>
                  <a:outerShdw blurRad="25500" dist="23000" dir="7020000" algn="tl">
                    <a:srgbClr val="000000">
                      <a:alpha val="50000"/>
                    </a:srgbClr>
                  </a:outerShdw>
                </a:effectLst>
                <a:latin typeface="+mn-lt"/>
                <a:cs typeface="+mn-cs"/>
              </a:rPr>
              <a:t>Web and </a:t>
            </a:r>
            <a:r>
              <a:rPr lang="en-US" sz="2800" b="1" dirty="0" err="1" smtClean="0">
                <a:ln w="18000">
                  <a:solidFill>
                    <a:schemeClr val="accent2">
                      <a:satMod val="140000"/>
                    </a:schemeClr>
                  </a:solidFill>
                  <a:prstDash val="solid"/>
                  <a:miter lim="800000"/>
                </a:ln>
                <a:effectLst>
                  <a:outerShdw blurRad="25500" dist="23000" dir="7020000" algn="tl">
                    <a:srgbClr val="000000">
                      <a:alpha val="50000"/>
                    </a:srgbClr>
                  </a:outerShdw>
                </a:effectLst>
                <a:latin typeface="+mn-lt"/>
                <a:cs typeface="+mn-cs"/>
              </a:rPr>
              <a:t>Silverlight</a:t>
            </a:r>
            <a:r>
              <a:rPr lang="en-US" sz="2800" b="1" dirty="0" smtClean="0">
                <a:ln w="18000">
                  <a:solidFill>
                    <a:schemeClr val="accent2">
                      <a:satMod val="140000"/>
                    </a:schemeClr>
                  </a:solidFill>
                  <a:prstDash val="solid"/>
                  <a:miter lim="800000"/>
                </a:ln>
                <a:effectLst>
                  <a:outerShdw blurRad="25500" dist="23000" dir="7020000" algn="tl">
                    <a:srgbClr val="000000">
                      <a:alpha val="50000"/>
                    </a:srgbClr>
                  </a:outerShdw>
                </a:effectLst>
                <a:latin typeface="+mn-lt"/>
                <a:cs typeface="+mn-cs"/>
              </a:rPr>
              <a:t> projects.</a:t>
            </a:r>
          </a:p>
          <a:p>
            <a:pPr lvl="1">
              <a:buFont typeface="Arial" pitchFamily="34" charset="0"/>
              <a:buChar char="•"/>
              <a:defRPr/>
            </a:pPr>
            <a:r>
              <a:rPr lang="en-US" sz="2800" b="1" dirty="0" smtClean="0">
                <a:ln w="18000">
                  <a:solidFill>
                    <a:schemeClr val="accent2">
                      <a:satMod val="140000"/>
                    </a:schemeClr>
                  </a:solidFill>
                  <a:prstDash val="solid"/>
                  <a:miter lim="800000"/>
                </a:ln>
                <a:effectLst>
                  <a:outerShdw blurRad="25500" dist="23000" dir="7020000" algn="tl">
                    <a:srgbClr val="000000">
                      <a:alpha val="50000"/>
                    </a:srgbClr>
                  </a:outerShdw>
                </a:effectLst>
                <a:latin typeface="+mn-lt"/>
                <a:cs typeface="+mn-cs"/>
              </a:rPr>
              <a:t>Limited Application Designer (non interactive design surface).</a:t>
            </a:r>
          </a:p>
          <a:p>
            <a:pPr>
              <a:buFont typeface="Arial" pitchFamily="34" charset="0"/>
              <a:buChar char="•"/>
              <a:defRPr/>
            </a:pPr>
            <a:r>
              <a:rPr lang="en-US" sz="2800" b="1" dirty="0" smtClean="0">
                <a:ln w="18000">
                  <a:solidFill>
                    <a:schemeClr val="accent2">
                      <a:satMod val="140000"/>
                    </a:schemeClr>
                  </a:solidFill>
                  <a:prstDash val="solid"/>
                  <a:miter lim="800000"/>
                </a:ln>
                <a:effectLst>
                  <a:outerShdw blurRad="25500" dist="23000" dir="7020000" algn="tl">
                    <a:srgbClr val="000000">
                      <a:alpha val="50000"/>
                    </a:srgbClr>
                  </a:outerShdw>
                </a:effectLst>
                <a:latin typeface="+mn-lt"/>
                <a:cs typeface="+mn-cs"/>
              </a:rPr>
              <a:t>Microsoft Expression Suite (Blend)</a:t>
            </a:r>
          </a:p>
          <a:p>
            <a:pPr>
              <a:defRPr/>
            </a:pPr>
            <a:endParaRPr lang="en-US" sz="2800" b="1" dirty="0" smtClean="0">
              <a:ln w="18000">
                <a:solidFill>
                  <a:schemeClr val="accent2">
                    <a:satMod val="140000"/>
                  </a:schemeClr>
                </a:solidFill>
                <a:prstDash val="solid"/>
                <a:miter lim="800000"/>
              </a:ln>
              <a:effectLst>
                <a:outerShdw blurRad="25500" dist="23000" dir="7020000" algn="tl">
                  <a:srgbClr val="000000">
                    <a:alpha val="50000"/>
                  </a:srgbClr>
                </a:outerShdw>
              </a:effectLst>
              <a:latin typeface="+mn-lt"/>
              <a:cs typeface="+mn-cs"/>
            </a:endParaRPr>
          </a:p>
          <a:p>
            <a:pPr>
              <a:defRPr/>
            </a:pPr>
            <a:endParaRPr lang="en-US" b="1" dirty="0" smtClean="0">
              <a:ln w="18000">
                <a:solidFill>
                  <a:schemeClr val="accent2">
                    <a:satMod val="140000"/>
                  </a:schemeClr>
                </a:solidFill>
                <a:prstDash val="solid"/>
                <a:miter lim="800000"/>
              </a:ln>
              <a:effectLst>
                <a:outerShdw blurRad="25500" dist="23000" dir="7020000" algn="tl">
                  <a:srgbClr val="000000">
                    <a:alpha val="50000"/>
                  </a:srgbClr>
                </a:outerShdw>
              </a:effectLst>
              <a:latin typeface="+mn-lt"/>
              <a:cs typeface="+mn-cs"/>
            </a:endParaRPr>
          </a:p>
          <a:p>
            <a:pPr>
              <a:defRPr/>
            </a:pPr>
            <a:r>
              <a:rPr lang="en-US" b="1" dirty="0" smtClean="0">
                <a:ln w="18000">
                  <a:solidFill>
                    <a:schemeClr val="accent2">
                      <a:satMod val="140000"/>
                    </a:schemeClr>
                  </a:solidFill>
                  <a:prstDash val="solid"/>
                  <a:miter lim="800000"/>
                </a:ln>
                <a:effectLst>
                  <a:outerShdw blurRad="25500" dist="23000" dir="7020000" algn="tl">
                    <a:srgbClr val="000000">
                      <a:alpha val="50000"/>
                    </a:srgbClr>
                  </a:outerShdw>
                </a:effectLst>
                <a:latin typeface="+mn-lt"/>
                <a:cs typeface="+mn-cs"/>
              </a:rPr>
              <a:t>www.silverlight.net</a:t>
            </a:r>
            <a:endParaRPr lang="en-US" b="1" dirty="0">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 calcmode="lin" valueType="num">
                                      <p:cBhvr additive="base">
                                        <p:cTn id="2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 calcmode="lin" valueType="num">
                                      <p:cBhvr additive="base">
                                        <p:cTn id="33"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
                                            <p:txEl>
                                              <p:pRg st="6" end="6"/>
                                            </p:txEl>
                                          </p:spTgt>
                                        </p:tgtEl>
                                        <p:attrNameLst>
                                          <p:attrName>style.visibility</p:attrName>
                                        </p:attrNameLst>
                                      </p:cBhvr>
                                      <p:to>
                                        <p:strVal val="visible"/>
                                      </p:to>
                                    </p:set>
                                    <p:anim calcmode="lin" valueType="num">
                                      <p:cBhvr additive="base">
                                        <p:cTn id="3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4">
                                            <p:txEl>
                                              <p:pRg st="9" end="9"/>
                                            </p:txEl>
                                          </p:spTgt>
                                        </p:tgtEl>
                                        <p:attrNameLst>
                                          <p:attrName>style.visibility</p:attrName>
                                        </p:attrNameLst>
                                      </p:cBhvr>
                                      <p:to>
                                        <p:strVal val="visible"/>
                                      </p:to>
                                    </p:set>
                                    <p:anim calcmode="lin" valueType="num">
                                      <p:cBhvr additive="base">
                                        <p:cTn id="45"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p:txBody>
          <a:bodyPr/>
          <a:lstStyle/>
          <a:p>
            <a:r>
              <a:rPr smtClean="0"/>
              <a:t>Engineering of a Solution</a:t>
            </a:r>
            <a:endParaRPr/>
          </a:p>
        </p:txBody>
      </p:sp>
      <p:sp>
        <p:nvSpPr>
          <p:cNvPr id="5" name="Segnaposto testo 4"/>
          <p:cNvSpPr>
            <a:spLocks noGrp="1"/>
          </p:cNvSpPr>
          <p:nvPr>
            <p:ph type="body" sz="quarter" idx="10"/>
          </p:nvPr>
        </p:nvSpPr>
        <p:spPr/>
        <p:txBody>
          <a:bodyPr/>
          <a:lstStyle/>
          <a:p>
            <a:pPr>
              <a:buFont typeface="Arial" pitchFamily="34" charset="0"/>
              <a:buChar char="•"/>
            </a:pPr>
            <a:r>
              <a:rPr smtClean="0"/>
              <a:t>Identify the target of the Application(s): define the type of the end users, the achivements application has to make, etc…</a:t>
            </a:r>
          </a:p>
          <a:p>
            <a:pPr>
              <a:buFont typeface="Arial" pitchFamily="34" charset="0"/>
              <a:buChar char="•"/>
            </a:pPr>
            <a:r>
              <a:rPr smtClean="0"/>
              <a:t>Define the features.</a:t>
            </a:r>
          </a:p>
          <a:p>
            <a:pPr>
              <a:buFont typeface="Arial" pitchFamily="34" charset="0"/>
              <a:buChar char="•"/>
            </a:pPr>
            <a:r>
              <a:rPr smtClean="0"/>
              <a:t>Setup a ‘requirement analysys’ team.</a:t>
            </a:r>
          </a:p>
          <a:p>
            <a:pPr>
              <a:buFont typeface="Arial" pitchFamily="34" charset="0"/>
              <a:buChar char="•"/>
            </a:pPr>
            <a:r>
              <a:rPr smtClean="0"/>
              <a:t>Write down some features and specifications (…)</a:t>
            </a:r>
          </a:p>
          <a:p>
            <a:pPr>
              <a:buFont typeface="Arial" pitchFamily="34" charset="0"/>
              <a:buChar char="•"/>
            </a:pPr>
            <a:r>
              <a:rPr smtClean="0"/>
              <a:t>Setup a ‘development team’.</a:t>
            </a:r>
          </a:p>
          <a:p>
            <a:pPr>
              <a:buFont typeface="Arial" pitchFamily="34" charset="0"/>
              <a:buChar char="•"/>
            </a:pPr>
            <a:r>
              <a:rPr smtClean="0"/>
              <a:t>…</a:t>
            </a:r>
          </a:p>
          <a:p>
            <a:endParaRPr smtClean="0"/>
          </a:p>
          <a:p>
            <a:r>
              <a:rPr smtClean="0"/>
              <a:t>There’s a lot of work to do before writing any code, do not underestimate it at start!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4" end="4"/>
                                            </p:txEl>
                                          </p:spTgt>
                                        </p:tgtEl>
                                        <p:attrNameLst>
                                          <p:attrName>style.visibility</p:attrName>
                                        </p:attrNameLst>
                                      </p:cBhvr>
                                      <p:to>
                                        <p:strVal val="visible"/>
                                      </p:to>
                                    </p:set>
                                    <p:anim calcmode="lin" valueType="num">
                                      <p:cBhvr additive="base">
                                        <p:cTn id="3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 calcmode="lin" valueType="num">
                                      <p:cBhvr additive="base">
                                        <p:cTn id="37"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7" end="7"/>
                                            </p:txEl>
                                          </p:spTgt>
                                        </p:tgtEl>
                                        <p:attrNameLst>
                                          <p:attrName>style.visibility</p:attrName>
                                        </p:attrNameLst>
                                      </p:cBhvr>
                                      <p:to>
                                        <p:strVal val="visible"/>
                                      </p:to>
                                    </p:set>
                                    <p:anim calcmode="lin" valueType="num">
                                      <p:cBhvr additive="base">
                                        <p:cTn id="43"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p:txBody>
          <a:bodyPr/>
          <a:lstStyle/>
          <a:p>
            <a:r>
              <a:rPr smtClean="0"/>
              <a:t>Engineering of a Solution</a:t>
            </a:r>
            <a:endParaRPr/>
          </a:p>
        </p:txBody>
      </p:sp>
      <p:sp>
        <p:nvSpPr>
          <p:cNvPr id="5" name="Segnaposto testo 4"/>
          <p:cNvSpPr>
            <a:spLocks noGrp="1"/>
          </p:cNvSpPr>
          <p:nvPr>
            <p:ph type="body" sz="quarter" idx="10"/>
          </p:nvPr>
        </p:nvSpPr>
        <p:spPr/>
        <p:txBody>
          <a:bodyPr/>
          <a:lstStyle/>
          <a:p>
            <a:r>
              <a:rPr smtClean="0"/>
              <a:t>BUT, in this presentation we take most of those step for granted.</a:t>
            </a:r>
          </a:p>
          <a:p>
            <a:endParaRPr smtClean="0"/>
          </a:p>
          <a:p>
            <a:r>
              <a:rPr smtClean="0"/>
              <a:t>The Demo App will be a starting point for building an Invoice Manager System.</a:t>
            </a:r>
          </a:p>
          <a:p>
            <a:endParaRPr smtClean="0"/>
          </a:p>
          <a:p>
            <a:r>
              <a:rPr smtClean="0"/>
              <a:t>We use this as a test to build our OWN APPLICATION FRAMEWORK.</a:t>
            </a:r>
          </a:p>
          <a:p>
            <a:endParaRPr smtClean="0"/>
          </a:p>
          <a:p>
            <a:endParaRPr smtClean="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p:txBody>
          <a:bodyPr/>
          <a:lstStyle/>
          <a:p>
            <a:r>
              <a:rPr smtClean="0"/>
              <a:t>Architecture Goals</a:t>
            </a:r>
            <a:endParaRPr/>
          </a:p>
        </p:txBody>
      </p:sp>
      <p:sp>
        <p:nvSpPr>
          <p:cNvPr id="5" name="Segnaposto testo 4"/>
          <p:cNvSpPr>
            <a:spLocks noGrp="1"/>
          </p:cNvSpPr>
          <p:nvPr>
            <p:ph type="body" sz="quarter" idx="10"/>
          </p:nvPr>
        </p:nvSpPr>
        <p:spPr/>
        <p:txBody>
          <a:bodyPr/>
          <a:lstStyle/>
          <a:p>
            <a:r>
              <a:rPr b="1" smtClean="0"/>
              <a:t>SL/WPF Application Framework :</a:t>
            </a:r>
          </a:p>
          <a:p>
            <a:r>
              <a:rPr sz="2400" b="0" smtClean="0"/>
              <a:t>maximize code reuse, it can be used as the base to build many different types of applications.</a:t>
            </a:r>
          </a:p>
          <a:p>
            <a:r>
              <a:rPr b="1" smtClean="0"/>
              <a:t>Pluggable and Modular Application (Loose Coupling whenever possible):</a:t>
            </a:r>
          </a:p>
          <a:p>
            <a:r>
              <a:rPr sz="2400" b="0" smtClean="0"/>
              <a:t>Adds great extensibility, you can develop the application in </a:t>
            </a:r>
            <a:r>
              <a:rPr sz="2400" smtClean="0"/>
              <a:t>small parts </a:t>
            </a:r>
            <a:r>
              <a:rPr sz="2400" b="0" smtClean="0"/>
              <a:t>and deliver each module when ready. Also it’s easier to replace an old module with a new one.</a:t>
            </a:r>
          </a:p>
          <a:p>
            <a:r>
              <a:rPr sz="2400" smtClean="0"/>
              <a:t>This approach has to be used inside a module too.</a:t>
            </a:r>
            <a:endParaRPr sz="2400" b="0" smtClean="0"/>
          </a:p>
          <a:p>
            <a:r>
              <a:rPr b="1" smtClean="0"/>
              <a:t>Hot Swap : </a:t>
            </a:r>
          </a:p>
          <a:p>
            <a:r>
              <a:rPr sz="2400" b="0" smtClean="0"/>
              <a:t>It mostly depends on how you develop your module, keep the coupling low and develop a good infrastructure for exchanging data between modules.</a:t>
            </a:r>
            <a:endParaRPr sz="2400" b="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left)">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down)">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wipe(left)">
                                      <p:cBhvr>
                                        <p:cTn id="22" dur="500"/>
                                        <p:tgtEl>
                                          <p:spTgt spid="5">
                                            <p:txEl>
                                              <p:pRg st="3" end="3"/>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Effect transition="in" filter="wipe(down)">
                                      <p:cBhvr>
                                        <p:cTn id="25" dur="500"/>
                                        <p:tgtEl>
                                          <p:spTgt spid="5">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5">
                                            <p:txEl>
                                              <p:pRg st="5" end="5"/>
                                            </p:txEl>
                                          </p:spTgt>
                                        </p:tgtEl>
                                        <p:attrNameLst>
                                          <p:attrName>style.visibility</p:attrName>
                                        </p:attrNameLst>
                                      </p:cBhvr>
                                      <p:to>
                                        <p:strVal val="visible"/>
                                      </p:to>
                                    </p:set>
                                    <p:animEffect transition="in" filter="wipe(down)">
                                      <p:cBhvr>
                                        <p:cTn id="30" dur="500"/>
                                        <p:tgtEl>
                                          <p:spTgt spid="5">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animEffect transition="in" filter="wipe(left)">
                                      <p:cBhvr>
                                        <p:cTn id="35"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1828</TotalTime>
  <Words>1946</Words>
  <Application>Microsoft Office PowerPoint</Application>
  <PresentationFormat>Presentazione su schermo (4:3)</PresentationFormat>
  <Paragraphs>269</Paragraphs>
  <Slides>30</Slides>
  <Notes>0</Notes>
  <HiddenSlides>0</HiddenSlides>
  <MMClips>0</MMClips>
  <ScaleCrop>false</ScaleCrop>
  <HeadingPairs>
    <vt:vector size="4" baseType="variant">
      <vt:variant>
        <vt:lpstr>Tema</vt:lpstr>
      </vt:variant>
      <vt:variant>
        <vt:i4>1</vt:i4>
      </vt:variant>
      <vt:variant>
        <vt:lpstr>Titoli diapositive</vt:lpstr>
      </vt:variant>
      <vt:variant>
        <vt:i4>30</vt:i4>
      </vt:variant>
    </vt:vector>
  </HeadingPairs>
  <TitlesOfParts>
    <vt:vector size="31" baseType="lpstr">
      <vt:lpstr>Office Theme</vt:lpstr>
      <vt:lpstr>SILVERLIGHT 2 . 0 a starting point for Line  of Business Application</vt:lpstr>
      <vt:lpstr>Two words about me Giorgetti Alessandro</vt:lpstr>
      <vt:lpstr>Index</vt:lpstr>
      <vt:lpstr>Introduction</vt:lpstr>
      <vt:lpstr>Introduction- Features</vt:lpstr>
      <vt:lpstr>Introduction -Tools</vt:lpstr>
      <vt:lpstr>Engineering of a Solution</vt:lpstr>
      <vt:lpstr>Engineering of a Solution</vt:lpstr>
      <vt:lpstr>Architecture Goals</vt:lpstr>
      <vt:lpstr>Architecture Goals</vt:lpstr>
      <vt:lpstr>Architecture Goals</vt:lpstr>
      <vt:lpstr>Architecture</vt:lpstr>
      <vt:lpstr>Silverlight and WPF</vt:lpstr>
      <vt:lpstr>Silverlight and WPF</vt:lpstr>
      <vt:lpstr>Architecture Choice 1 Loose Coupling always wins</vt:lpstr>
      <vt:lpstr>Architecture Choice 2</vt:lpstr>
      <vt:lpstr>Architecture Hint</vt:lpstr>
      <vt:lpstr>Architecture Choice 3 Pluggability through Inversion Of  Control</vt:lpstr>
      <vt:lpstr>Architecture Choice 3 Pluggability through Inversion Of  Control</vt:lpstr>
      <vt:lpstr>Architecture Choice 3 Pluggability through Inversion Of  Control</vt:lpstr>
      <vt:lpstr>Architecture Choice 3 Pluggability through Inversion Of  Control</vt:lpstr>
      <vt:lpstr>Architecture Choice 3 Pluggability through Inversion Of  Control</vt:lpstr>
      <vt:lpstr>Architecture Choice 3 Pluggability through Inversion Of  Control</vt:lpstr>
      <vt:lpstr>SL Architecture  Requirement</vt:lpstr>
      <vt:lpstr>Communication between modules.</vt:lpstr>
      <vt:lpstr>Structura  a Silverlight/WPF application framework alpha verion</vt:lpstr>
      <vt:lpstr>WPF application schema</vt:lpstr>
      <vt:lpstr>SiL app. Schema (client side)</vt:lpstr>
      <vt:lpstr>SiL app. Schema (Server side)</vt:lpstr>
      <vt:lpstr>What we will see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 McElroy</dc:creator>
  <cp:lastModifiedBy>Guardian</cp:lastModifiedBy>
  <cp:revision>302</cp:revision>
  <dcterms:created xsi:type="dcterms:W3CDTF">2008-02-09T00:16:56Z</dcterms:created>
  <dcterms:modified xsi:type="dcterms:W3CDTF">2008-12-10T10:07:06Z</dcterms:modified>
</cp:coreProperties>
</file>